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8" r:id="rId3"/>
    <p:sldId id="259" r:id="rId4"/>
    <p:sldId id="257" r:id="rId5"/>
    <p:sldId id="260" r:id="rId6"/>
    <p:sldId id="261" r:id="rId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05.06.2020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05.06.2020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05.06.2020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05.06.2020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05.06.2020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05.06.2020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05.06.2020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05.06.2020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05.06.2020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05.06.2020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05.06.2020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2260"/>
            <a:ext cx="64008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05.06.2020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id="1" dur="indefinite" restart="never" nodeType="tmRoot"/>
      </p:par>
    </p:tnLst>
  </p:timing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9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724128" y="4188652"/>
            <a:ext cx="3168352" cy="2636912"/>
          </a:xfrm>
        </p:spPr>
        <p:txBody>
          <a:bodyPr>
            <a:noAutofit/>
          </a:bodyPr>
          <a:lstStyle/>
          <a:p>
            <a:r>
              <a:rPr lang="ru-RU" sz="2000" b="1" i="1" dirty="0" smtClean="0"/>
              <a:t>Выполнил:</a:t>
            </a:r>
          </a:p>
          <a:p>
            <a:r>
              <a:rPr lang="ru-RU" sz="2000" b="1" i="1" dirty="0"/>
              <a:t>у</a:t>
            </a:r>
            <a:r>
              <a:rPr lang="ru-RU" sz="2000" b="1" i="1" dirty="0" smtClean="0"/>
              <a:t>читель-логопед </a:t>
            </a:r>
          </a:p>
          <a:p>
            <a:r>
              <a:rPr lang="ru-RU" sz="2000" b="1" i="1" dirty="0" smtClean="0"/>
              <a:t>МДОУ №10 «Сказка» </a:t>
            </a:r>
          </a:p>
          <a:p>
            <a:r>
              <a:rPr lang="en-US" sz="2000" b="1" i="1" dirty="0" smtClean="0"/>
              <a:t>I</a:t>
            </a:r>
            <a:r>
              <a:rPr lang="ru-RU" sz="2000" b="1" i="1" dirty="0" smtClean="0"/>
              <a:t> квалификационной категории</a:t>
            </a:r>
            <a:endParaRPr lang="en-US" sz="2000" b="1" i="1" dirty="0" smtClean="0"/>
          </a:p>
          <a:p>
            <a:r>
              <a:rPr lang="ru-RU" sz="2000" b="1" i="1" dirty="0" smtClean="0"/>
              <a:t>Соколова Н.Н.</a:t>
            </a:r>
            <a:endParaRPr lang="en-US" sz="2000" b="1" i="1" dirty="0" smtClean="0"/>
          </a:p>
          <a:p>
            <a:pPr algn="just"/>
            <a:endParaRPr lang="ru-RU" sz="2400" b="1" i="1" dirty="0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187625" y="620688"/>
            <a:ext cx="6984776" cy="3456384"/>
          </a:xfrm>
        </p:spPr>
        <p:txBody>
          <a:bodyPr/>
          <a:lstStyle/>
          <a:p>
            <a:r>
              <a:rPr lang="ru-RU" dirty="0" smtClean="0"/>
              <a:t>Стенгазета как форма работы учителя-логопеда с родителями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3052484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7504" y="116632"/>
            <a:ext cx="9145016" cy="6741368"/>
          </a:xfrm>
        </p:spPr>
        <p:txBody>
          <a:bodyPr/>
          <a:lstStyle/>
          <a:p>
            <a:pPr algn="l"/>
            <a:r>
              <a:rPr lang="ru-RU" sz="2400" dirty="0" smtClean="0">
                <a:solidFill>
                  <a:srgbClr val="111111"/>
                </a:solidFill>
                <a:effectLst/>
                <a:latin typeface="Arial"/>
              </a:rPr>
              <a:t>    </a:t>
            </a:r>
            <a:r>
              <a:rPr lang="ru-RU" sz="2400" dirty="0">
                <a:solidFill>
                  <a:srgbClr val="111111"/>
                </a:solidFill>
                <a:effectLst/>
                <a:latin typeface="Arial"/>
              </a:rPr>
              <a:t> </a:t>
            </a:r>
            <a:r>
              <a:rPr lang="ru-RU" sz="2400" dirty="0" smtClean="0">
                <a:solidFill>
                  <a:srgbClr val="111111"/>
                </a:solidFill>
                <a:effectLst/>
                <a:latin typeface="Arial"/>
              </a:rPr>
              <a:t>                               Уважаемые коллеги!</a:t>
            </a:r>
            <a:br>
              <a:rPr lang="ru-RU" sz="2400" dirty="0" smtClean="0">
                <a:solidFill>
                  <a:srgbClr val="111111"/>
                </a:solidFill>
                <a:effectLst/>
                <a:latin typeface="Arial"/>
              </a:rPr>
            </a:br>
            <a:r>
              <a:rPr lang="ru-RU" sz="2400" dirty="0" smtClean="0">
                <a:solidFill>
                  <a:srgbClr val="111111"/>
                </a:solidFill>
                <a:effectLst/>
                <a:latin typeface="Arial"/>
              </a:rPr>
              <a:t>      </a:t>
            </a:r>
            <a:r>
              <a:rPr lang="ru-RU" sz="2400" b="0" dirty="0" smtClean="0">
                <a:solidFill>
                  <a:srgbClr val="111111"/>
                </a:solidFill>
                <a:effectLst/>
                <a:latin typeface="Arial"/>
              </a:rPr>
              <a:t>Хотелось </a:t>
            </a:r>
            <a:r>
              <a:rPr lang="ru-RU" sz="2400" b="0" dirty="0">
                <a:solidFill>
                  <a:srgbClr val="111111"/>
                </a:solidFill>
                <a:effectLst/>
                <a:latin typeface="Arial"/>
              </a:rPr>
              <a:t>бы познакомить вас со </a:t>
            </a:r>
            <a:r>
              <a:rPr lang="ru-RU" sz="2400" b="0" dirty="0" smtClean="0">
                <a:solidFill>
                  <a:srgbClr val="111111"/>
                </a:solidFill>
                <a:effectLst/>
                <a:latin typeface="Arial"/>
              </a:rPr>
              <a:t>своей</a:t>
            </a:r>
            <a:r>
              <a:rPr lang="ru-RU" sz="2400" b="0" dirty="0">
                <a:solidFill>
                  <a:srgbClr val="111111"/>
                </a:solidFill>
                <a:effectLst/>
                <a:latin typeface="Arial"/>
              </a:rPr>
              <a:t> </a:t>
            </a:r>
            <a:r>
              <a:rPr lang="ru-RU" sz="2400" dirty="0" smtClean="0">
                <a:solidFill>
                  <a:srgbClr val="111111"/>
                </a:solidFill>
                <a:effectLst/>
                <a:latin typeface="Arial"/>
              </a:rPr>
              <a:t>стенгазетой «</a:t>
            </a:r>
            <a:r>
              <a:rPr lang="ru-RU" sz="2400" dirty="0" err="1" smtClean="0">
                <a:solidFill>
                  <a:srgbClr val="111111"/>
                </a:solidFill>
                <a:effectLst/>
                <a:latin typeface="Arial"/>
              </a:rPr>
              <a:t>Логоцветик</a:t>
            </a:r>
            <a:r>
              <a:rPr lang="ru-RU" sz="2400" dirty="0" smtClean="0">
                <a:solidFill>
                  <a:srgbClr val="111111"/>
                </a:solidFill>
                <a:effectLst/>
                <a:latin typeface="Arial"/>
              </a:rPr>
              <a:t>»</a:t>
            </a:r>
            <a:r>
              <a:rPr lang="ru-RU" sz="2400" b="0" dirty="0" smtClean="0">
                <a:solidFill>
                  <a:srgbClr val="111111"/>
                </a:solidFill>
                <a:effectLst/>
                <a:latin typeface="Arial"/>
              </a:rPr>
              <a:t>, которая является интересной и полезной частью моей</a:t>
            </a:r>
            <a:r>
              <a:rPr lang="ru-RU" sz="2400" b="0" dirty="0">
                <a:solidFill>
                  <a:srgbClr val="111111"/>
                </a:solidFill>
                <a:effectLst/>
                <a:latin typeface="Arial"/>
              </a:rPr>
              <a:t> </a:t>
            </a:r>
            <a:r>
              <a:rPr lang="ru-RU" sz="2400" dirty="0">
                <a:solidFill>
                  <a:srgbClr val="111111"/>
                </a:solidFill>
                <a:effectLst/>
                <a:latin typeface="Arial"/>
              </a:rPr>
              <a:t>работы</a:t>
            </a:r>
            <a:r>
              <a:rPr lang="ru-RU" sz="2400" b="0" dirty="0">
                <a:solidFill>
                  <a:srgbClr val="111111"/>
                </a:solidFill>
                <a:effectLst/>
                <a:latin typeface="Arial"/>
              </a:rPr>
              <a:t>. </a:t>
            </a:r>
            <a:r>
              <a:rPr lang="ru-RU" sz="2400" b="0" dirty="0" smtClean="0">
                <a:solidFill>
                  <a:srgbClr val="111111"/>
                </a:solidFill>
                <a:effectLst/>
                <a:latin typeface="Arial"/>
              </a:rPr>
              <a:t/>
            </a:r>
            <a:br>
              <a:rPr lang="ru-RU" sz="2400" b="0" dirty="0" smtClean="0">
                <a:solidFill>
                  <a:srgbClr val="111111"/>
                </a:solidFill>
                <a:effectLst/>
                <a:latin typeface="Arial"/>
              </a:rPr>
            </a:br>
            <a:r>
              <a:rPr lang="ru-RU" sz="2400" b="0" dirty="0" smtClean="0">
                <a:solidFill>
                  <a:srgbClr val="111111"/>
                </a:solidFill>
                <a:effectLst/>
                <a:latin typeface="Arial"/>
              </a:rPr>
              <a:t>     </a:t>
            </a:r>
            <a:r>
              <a:rPr lang="ru-RU" sz="2400" dirty="0" smtClean="0">
                <a:solidFill>
                  <a:srgbClr val="111111"/>
                </a:solidFill>
                <a:effectLst/>
                <a:latin typeface="Arial"/>
              </a:rPr>
              <a:t>Стенгазета </a:t>
            </a:r>
            <a:r>
              <a:rPr lang="ru-RU" sz="2400" dirty="0">
                <a:solidFill>
                  <a:srgbClr val="111111"/>
                </a:solidFill>
                <a:effectLst/>
                <a:latin typeface="Arial"/>
              </a:rPr>
              <a:t>являются одной из форм работы с родителями и скажу точно</a:t>
            </a:r>
            <a:r>
              <a:rPr lang="ru-RU" sz="2400" b="0" dirty="0">
                <a:solidFill>
                  <a:srgbClr val="111111"/>
                </a:solidFill>
                <a:effectLst/>
                <a:latin typeface="Arial"/>
              </a:rPr>
              <a:t>, очень эффективной. </a:t>
            </a:r>
            <a:r>
              <a:rPr lang="ru-RU" sz="2400" b="0" dirty="0" smtClean="0">
                <a:solidFill>
                  <a:srgbClr val="111111"/>
                </a:solidFill>
                <a:effectLst/>
                <a:latin typeface="Arial"/>
              </a:rPr>
              <a:t/>
            </a:r>
            <a:br>
              <a:rPr lang="ru-RU" sz="2400" b="0" dirty="0" smtClean="0">
                <a:solidFill>
                  <a:srgbClr val="111111"/>
                </a:solidFill>
                <a:effectLst/>
                <a:latin typeface="Arial"/>
              </a:rPr>
            </a:br>
            <a:r>
              <a:rPr lang="ru-RU" sz="2400" b="0" dirty="0" smtClean="0">
                <a:solidFill>
                  <a:srgbClr val="111111"/>
                </a:solidFill>
                <a:effectLst/>
                <a:latin typeface="Arial"/>
              </a:rPr>
              <a:t>    Хочется </a:t>
            </a:r>
            <a:r>
              <a:rPr lang="ru-RU" sz="2400" b="0" dirty="0">
                <a:solidFill>
                  <a:srgbClr val="111111"/>
                </a:solidFill>
                <a:effectLst/>
                <a:latin typeface="Arial"/>
              </a:rPr>
              <a:t>отметить, что </a:t>
            </a:r>
            <a:r>
              <a:rPr lang="ru-RU" sz="2400" dirty="0" smtClean="0">
                <a:solidFill>
                  <a:srgbClr val="111111"/>
                </a:solidFill>
                <a:effectLst/>
                <a:latin typeface="Arial"/>
              </a:rPr>
              <a:t>стенгазета</a:t>
            </a:r>
            <a:r>
              <a:rPr lang="ru-RU" sz="2400" b="0" dirty="0">
                <a:solidFill>
                  <a:srgbClr val="111111"/>
                </a:solidFill>
                <a:effectLst/>
                <a:latin typeface="Arial"/>
              </a:rPr>
              <a:t> безусловно </a:t>
            </a:r>
            <a:r>
              <a:rPr lang="ru-RU" sz="2400" b="0" dirty="0" smtClean="0">
                <a:solidFill>
                  <a:srgbClr val="111111"/>
                </a:solidFill>
                <a:effectLst/>
                <a:latin typeface="Arial"/>
              </a:rPr>
              <a:t>привлекает </a:t>
            </a:r>
            <a:r>
              <a:rPr lang="ru-RU" sz="2400" b="0" dirty="0">
                <a:solidFill>
                  <a:srgbClr val="111111"/>
                </a:solidFill>
                <a:effectLst/>
                <a:latin typeface="Arial"/>
              </a:rPr>
              <a:t>внимание </a:t>
            </a:r>
            <a:r>
              <a:rPr lang="ru-RU" sz="2400" dirty="0">
                <a:solidFill>
                  <a:srgbClr val="111111"/>
                </a:solidFill>
                <a:effectLst/>
                <a:latin typeface="Arial"/>
              </a:rPr>
              <a:t>родителей</a:t>
            </a:r>
            <a:r>
              <a:rPr lang="ru-RU" sz="2400" b="0" dirty="0">
                <a:solidFill>
                  <a:srgbClr val="111111"/>
                </a:solidFill>
                <a:effectLst/>
                <a:latin typeface="Arial"/>
              </a:rPr>
              <a:t>. С неподдельным </a:t>
            </a:r>
            <a:r>
              <a:rPr lang="ru-RU" sz="2400" b="0" dirty="0" smtClean="0">
                <a:solidFill>
                  <a:srgbClr val="111111"/>
                </a:solidFill>
                <a:effectLst/>
                <a:latin typeface="Arial"/>
              </a:rPr>
              <a:t>интересом они </a:t>
            </a:r>
            <a:r>
              <a:rPr lang="ru-RU" sz="2400" b="0" dirty="0">
                <a:solidFill>
                  <a:srgbClr val="111111"/>
                </a:solidFill>
                <a:effectLst/>
                <a:latin typeface="Arial"/>
              </a:rPr>
              <a:t>вглядываются в изображение, пытаясь найти своего ребенка, свою </a:t>
            </a:r>
            <a:r>
              <a:rPr lang="ru-RU" sz="2400" b="0" dirty="0" smtClean="0">
                <a:solidFill>
                  <a:srgbClr val="111111"/>
                </a:solidFill>
                <a:effectLst/>
                <a:latin typeface="Arial"/>
              </a:rPr>
              <a:t>фотографию </a:t>
            </a:r>
            <a:r>
              <a:rPr lang="ru-RU" sz="2400" b="0" dirty="0">
                <a:solidFill>
                  <a:srgbClr val="111111"/>
                </a:solidFill>
                <a:effectLst/>
                <a:latin typeface="Arial"/>
              </a:rPr>
              <a:t>непременно беседуя с ребенком о её содержании.  </a:t>
            </a:r>
            <a:r>
              <a:rPr lang="ru-RU" sz="2400" b="0" dirty="0" smtClean="0">
                <a:solidFill>
                  <a:srgbClr val="111111"/>
                </a:solidFill>
                <a:effectLst/>
                <a:latin typeface="Arial"/>
              </a:rPr>
              <a:t>Что очень важно для учителя-логопеда. Ведь в беседе ребенка с родителями развивается диалоговая связная речь. Развитие связной речи подготавливает ребенка к школьному обучению, к умению общаться со сверстниками, составлять рассказы.</a:t>
            </a:r>
            <a:r>
              <a:rPr lang="ru-RU" sz="2400" b="0" dirty="0">
                <a:solidFill>
                  <a:srgbClr val="111111"/>
                </a:solidFill>
                <a:effectLst/>
                <a:latin typeface="Arial"/>
              </a:rPr>
              <a:t/>
            </a:r>
            <a:br>
              <a:rPr lang="ru-RU" sz="2400" b="0" dirty="0">
                <a:solidFill>
                  <a:srgbClr val="111111"/>
                </a:solidFill>
                <a:effectLst/>
                <a:latin typeface="Arial"/>
              </a:rPr>
            </a:br>
            <a:endParaRPr lang="ru-RU" sz="2400" b="0" dirty="0">
              <a:solidFill>
                <a:srgbClr val="111111"/>
              </a:solidFill>
              <a:effectLst/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26724831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" y="0"/>
            <a:ext cx="9144000" cy="6858000"/>
          </a:xfrm>
        </p:spPr>
        <p:txBody>
          <a:bodyPr/>
          <a:lstStyle/>
          <a:p>
            <a:pPr indent="228600" algn="l">
              <a:spcAft>
                <a:spcPts val="0"/>
              </a:spcAft>
            </a:pPr>
            <a:r>
              <a:rPr lang="ru-RU" sz="2800" dirty="0" smtClean="0">
                <a:solidFill>
                  <a:schemeClr val="tx1"/>
                </a:solidFill>
                <a:effectLst/>
                <a:latin typeface="Times New Roman"/>
                <a:ea typeface="Times New Roman"/>
              </a:rPr>
              <a:t>    Для того, чтобы ознакомить родителей с логопедической НОД стенгазета оформлена фотографиями, на которых дети выполняют различные задания учителя-логопеда. </a:t>
            </a:r>
            <a:br>
              <a:rPr lang="ru-RU" sz="2800" dirty="0" smtClean="0">
                <a:solidFill>
                  <a:schemeClr val="tx1"/>
                </a:solidFill>
                <a:effectLst/>
                <a:latin typeface="Times New Roman"/>
                <a:ea typeface="Times New Roman"/>
              </a:rPr>
            </a:br>
            <a:r>
              <a:rPr lang="ru-RU" sz="2800" dirty="0" smtClean="0">
                <a:solidFill>
                  <a:schemeClr val="tx1"/>
                </a:solidFill>
                <a:effectLst/>
                <a:latin typeface="Times New Roman"/>
                <a:ea typeface="Times New Roman"/>
              </a:rPr>
              <a:t>     На фотографиях представлены разнообразные формы работы.  Каждая фотография подписана, чтоб родители могли четко себе представить из каких этапов и форм работы состоит логопедическая НОД.</a:t>
            </a:r>
            <a:br>
              <a:rPr lang="ru-RU" sz="2800" dirty="0" smtClean="0">
                <a:solidFill>
                  <a:schemeClr val="tx1"/>
                </a:solidFill>
                <a:effectLst/>
                <a:latin typeface="Times New Roman"/>
                <a:ea typeface="Times New Roman"/>
              </a:rPr>
            </a:br>
            <a:r>
              <a:rPr lang="ru-RU" sz="2800" dirty="0" smtClean="0">
                <a:solidFill>
                  <a:schemeClr val="tx1"/>
                </a:solidFill>
                <a:effectLst/>
                <a:latin typeface="Times New Roman"/>
                <a:ea typeface="Times New Roman"/>
              </a:rPr>
              <a:t>     Такая форма работа пришлась по душе не только мне, родителям, но и детям, которые с большой радостью рассматривают стенгазету и обсуждают между собой сюжеты газеты. </a:t>
            </a:r>
            <a:br>
              <a:rPr lang="ru-RU" sz="2800" dirty="0" smtClean="0">
                <a:solidFill>
                  <a:schemeClr val="tx1"/>
                </a:solidFill>
                <a:effectLst/>
                <a:latin typeface="Times New Roman"/>
                <a:ea typeface="Times New Roman"/>
              </a:rPr>
            </a:br>
            <a:r>
              <a:rPr lang="ru-RU" sz="2800" dirty="0" smtClean="0">
                <a:solidFill>
                  <a:schemeClr val="tx1"/>
                </a:solidFill>
                <a:effectLst/>
                <a:latin typeface="Times New Roman"/>
                <a:ea typeface="Times New Roman"/>
              </a:rPr>
              <a:t>     Я считаю такой вид работы очень эффективным и интересным для всех участников коррекционного процесса. </a:t>
            </a:r>
            <a:endParaRPr lang="ru-RU" sz="2800" dirty="0">
              <a:effectLst/>
              <a:latin typeface="Times New Roman"/>
              <a:ea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195908659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Рисунок 1"/>
          <p:cNvSpPr>
            <a:spLocks noGrp="1"/>
          </p:cNvSpPr>
          <p:nvPr>
            <p:ph type="pic" idx="1"/>
          </p:nvPr>
        </p:nvSpPr>
        <p:spPr/>
      </p:sp>
      <p:sp>
        <p:nvSpPr>
          <p:cNvPr id="3" name="Текст 2"/>
          <p:cNvSpPr>
            <a:spLocks noGrp="1"/>
          </p:cNvSpPr>
          <p:nvPr>
            <p:ph type="body" sz="half" idx="2"/>
          </p:nvPr>
        </p:nvSpPr>
        <p:spPr>
          <a:xfrm>
            <a:off x="323528" y="1556792"/>
            <a:ext cx="4320481" cy="3168352"/>
          </a:xfrm>
        </p:spPr>
        <p:txBody>
          <a:bodyPr>
            <a:noAutofit/>
          </a:bodyPr>
          <a:lstStyle/>
          <a:p>
            <a:r>
              <a:rPr lang="ru-RU" sz="2000" dirty="0">
                <a:solidFill>
                  <a:srgbClr val="111111"/>
                </a:solidFill>
                <a:latin typeface="Arial"/>
                <a:ea typeface="+mj-ea"/>
                <a:cs typeface="+mj-cs"/>
              </a:rPr>
              <a:t>В создании </a:t>
            </a:r>
            <a:r>
              <a:rPr lang="ru-RU" sz="2000" b="1" dirty="0" smtClean="0">
                <a:solidFill>
                  <a:srgbClr val="111111"/>
                </a:solidFill>
                <a:latin typeface="Arial"/>
                <a:ea typeface="+mj-ea"/>
                <a:cs typeface="+mj-cs"/>
              </a:rPr>
              <a:t>стенгазеты</a:t>
            </a:r>
            <a:r>
              <a:rPr lang="ru-RU" sz="2000" dirty="0">
                <a:solidFill>
                  <a:srgbClr val="111111"/>
                </a:solidFill>
                <a:latin typeface="Arial"/>
                <a:ea typeface="+mj-ea"/>
                <a:cs typeface="+mj-cs"/>
              </a:rPr>
              <a:t> дети принимают активное </a:t>
            </a:r>
            <a:r>
              <a:rPr lang="ru-RU" sz="2000" dirty="0" smtClean="0">
                <a:solidFill>
                  <a:srgbClr val="111111"/>
                </a:solidFill>
                <a:latin typeface="Arial"/>
                <a:ea typeface="+mj-ea"/>
                <a:cs typeface="+mj-cs"/>
              </a:rPr>
              <a:t>участие. Вырезаем </a:t>
            </a:r>
            <a:r>
              <a:rPr lang="ru-RU" sz="2000" dirty="0">
                <a:solidFill>
                  <a:srgbClr val="111111"/>
                </a:solidFill>
                <a:latin typeface="Arial"/>
                <a:ea typeface="+mj-ea"/>
                <a:cs typeface="+mj-cs"/>
              </a:rPr>
              <a:t>и приклеиваем мы всегда вместе с ребятами.</a:t>
            </a:r>
            <a:br>
              <a:rPr lang="ru-RU" sz="2000" dirty="0">
                <a:solidFill>
                  <a:srgbClr val="111111"/>
                </a:solidFill>
                <a:latin typeface="Arial"/>
                <a:ea typeface="+mj-ea"/>
                <a:cs typeface="+mj-cs"/>
              </a:rPr>
            </a:br>
            <a:r>
              <a:rPr lang="ru-RU" sz="2000" dirty="0">
                <a:solidFill>
                  <a:srgbClr val="111111"/>
                </a:solidFill>
                <a:latin typeface="Arial"/>
                <a:ea typeface="+mj-ea"/>
                <a:cs typeface="+mj-cs"/>
              </a:rPr>
              <a:t>Немаловажным фактором является и то, </a:t>
            </a:r>
            <a:r>
              <a:rPr lang="ru-RU" sz="2000" u="sng" dirty="0">
                <a:solidFill>
                  <a:srgbClr val="111111"/>
                </a:solidFill>
                <a:latin typeface="Arial"/>
                <a:ea typeface="+mj-ea"/>
                <a:cs typeface="+mj-cs"/>
              </a:rPr>
              <a:t>что для изготовления газеты требуется совсем немного времени и средств</a:t>
            </a:r>
            <a:r>
              <a:rPr lang="ru-RU" sz="2000" dirty="0">
                <a:solidFill>
                  <a:srgbClr val="111111"/>
                </a:solidFill>
                <a:latin typeface="Arial"/>
                <a:ea typeface="+mj-ea"/>
                <a:cs typeface="+mj-cs"/>
              </a:rPr>
              <a:t>: лист ватмана, цветной принтер, листы белой бумаги, ножницы, клей и цветная бумага. Различные наклейки и фото детей на логопедической НОД.</a:t>
            </a:r>
            <a:br>
              <a:rPr lang="ru-RU" sz="2000" dirty="0">
                <a:solidFill>
                  <a:srgbClr val="111111"/>
                </a:solidFill>
                <a:latin typeface="Arial"/>
                <a:ea typeface="+mj-ea"/>
                <a:cs typeface="+mj-cs"/>
              </a:rPr>
            </a:br>
            <a:endParaRPr lang="ru-RU" sz="2000" dirty="0"/>
          </a:p>
        </p:txBody>
      </p:sp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1403648" y="4797152"/>
            <a:ext cx="6383538" cy="1143000"/>
          </a:xfrm>
        </p:spPr>
        <p:txBody>
          <a:bodyPr/>
          <a:lstStyle/>
          <a:p>
            <a:r>
              <a:rPr lang="ru-RU" sz="5400" i="1" dirty="0" smtClean="0">
                <a:solidFill>
                  <a:srgbClr val="7030A0"/>
                </a:solidFill>
              </a:rPr>
              <a:t>ЛОГОЦВЕТИК</a:t>
            </a:r>
            <a:endParaRPr lang="ru-RU" sz="5400" i="1" dirty="0">
              <a:solidFill>
                <a:srgbClr val="7030A0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01" t="35420" b="2"/>
          <a:stretch/>
        </p:blipFill>
        <p:spPr bwMode="auto">
          <a:xfrm>
            <a:off x="4788023" y="1196752"/>
            <a:ext cx="4054853" cy="2736304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4931295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278" r="9165"/>
          <a:stretch/>
        </p:blipFill>
        <p:spPr bwMode="auto">
          <a:xfrm rot="16200000">
            <a:off x="1143000" y="-1143000"/>
            <a:ext cx="6858000" cy="9144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5634863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https://sun1-29.userapi.com/rjStX37KjSFkHPhHVi7xLhmgRgih7CQMvLjAyA/mHKz2HNXqD0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66" t="33979" r="266" b="5067"/>
          <a:stretch/>
        </p:blipFill>
        <p:spPr bwMode="auto">
          <a:xfrm>
            <a:off x="107504" y="116632"/>
            <a:ext cx="9036495" cy="64807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31034065"/>
      </p:ext>
    </p:extLst>
  </p:cSld>
  <p:clrMapOvr>
    <a:masterClrMapping/>
  </p:clrMapOvr>
</p:sld>
</file>

<file path=ppt/theme/theme1.xml><?xml version="1.0" encoding="utf-8"?>
<a:theme xmlns:a="http://schemas.openxmlformats.org/drawingml/2006/main" name="Воздушный поток">
  <a:themeElements>
    <a:clrScheme name="Воздушный поток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Воздушный поток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Воздушный поток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85</TotalTime>
  <Words>51</Words>
  <Application>Microsoft Office PowerPoint</Application>
  <PresentationFormat>Экран (4:3)</PresentationFormat>
  <Paragraphs>10</Paragraphs>
  <Slides>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7" baseType="lpstr">
      <vt:lpstr>Воздушный поток</vt:lpstr>
      <vt:lpstr>Стенгазета как форма работы учителя-логопеда с родителями</vt:lpstr>
      <vt:lpstr>                                    Уважаемые коллеги!       Хотелось бы познакомить вас со своей стенгазетой «Логоцветик», которая является интересной и полезной частью моей работы.       Стенгазета являются одной из форм работы с родителями и скажу точно, очень эффективной.      Хочется отметить, что стенгазета безусловно привлекает внимание родителей. С неподдельным интересом они вглядываются в изображение, пытаясь найти своего ребенка, свою фотографию непременно беседуя с ребенком о её содержании.  Что очень важно для учителя-логопеда. Ведь в беседе ребенка с родителями развивается диалоговая связная речь. Развитие связной речи подготавливает ребенка к школьному обучению, к умению общаться со сверстниками, составлять рассказы. </vt:lpstr>
      <vt:lpstr>    Для того, чтобы ознакомить родителей с логопедической НОД стенгазета оформлена фотографиями, на которых дети выполняют различные задания учителя-логопеда.       На фотографиях представлены разнообразные формы работы.  Каждая фотография подписана, чтоб родители могли четко себе представить из каких этапов и форм работы состоит логопедическая НОД.      Такая форма работа пришлась по душе не только мне, родителям, но и детям, которые с большой радостью рассматривают стенгазету и обсуждают между собой сюжеты газеты.       Я считаю такой вид работы очень эффективным и интересным для всех участников коррекционного процесса. </vt:lpstr>
      <vt:lpstr>ЛОГОЦВЕТИК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Стенгазета как форма работы учителя-логопеда с родителями</dc:title>
  <dc:creator>User</dc:creator>
  <cp:lastModifiedBy>User</cp:lastModifiedBy>
  <cp:revision>6</cp:revision>
  <dcterms:created xsi:type="dcterms:W3CDTF">2020-06-05T06:45:34Z</dcterms:created>
  <dcterms:modified xsi:type="dcterms:W3CDTF">2020-06-05T08:21:18Z</dcterms:modified>
</cp:coreProperties>
</file>