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94" r:id="rId2"/>
    <p:sldId id="306" r:id="rId3"/>
    <p:sldId id="317" r:id="rId4"/>
    <p:sldId id="316" r:id="rId5"/>
    <p:sldId id="314" r:id="rId6"/>
    <p:sldId id="319" r:id="rId7"/>
    <p:sldId id="307" r:id="rId8"/>
  </p:sldIdLst>
  <p:sldSz cx="9144000" cy="6858000" type="screen4x3"/>
  <p:notesSz cx="6797675" cy="99282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Animation="0">
    <p:present/>
    <p:sldRg st="1" end="22"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ADD1FD"/>
    <a:srgbClr val="9EE0FE"/>
    <a:srgbClr val="A3B2FD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86380" autoAdjust="0"/>
  </p:normalViewPr>
  <p:slideViewPr>
    <p:cSldViewPr>
      <p:cViewPr varScale="1">
        <p:scale>
          <a:sx n="63" d="100"/>
          <a:sy n="63" d="100"/>
        </p:scale>
        <p:origin x="-159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90" d="100"/>
        <a:sy n="90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B63E80-F3C1-40E1-ADE6-7667B802929F}" type="datetimeFigureOut">
              <a:rPr lang="ru-RU" smtClean="0"/>
              <a:pPr/>
              <a:t>24.03.2023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7D8501-3B49-49BD-834F-769B3A01D1A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678720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7D8501-3B49-49BD-834F-769B3A01D1A3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7D8501-3B49-49BD-834F-769B3A01D1A3}" type="slidenum">
              <a:rPr lang="ru-RU" smtClean="0"/>
              <a:pPr/>
              <a:t>5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653154-E84C-41DF-B5DA-EC6BBDAF4A27}" type="datetime1">
              <a:rPr lang="ru-RU" smtClean="0"/>
              <a:pPr/>
              <a:t>24.03.2023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7B6EF6-91A9-45D4-90F2-6D7F1684EEAD}" type="datetime1">
              <a:rPr lang="ru-RU" smtClean="0"/>
              <a:pPr/>
              <a:t>24.03.2023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76FB03-7E63-4E96-8E71-64D8AAAA05E5}" type="datetime1">
              <a:rPr lang="ru-RU" smtClean="0"/>
              <a:pPr/>
              <a:t>24.03.2023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710540-5065-4154-B575-25F045956217}" type="datetime1">
              <a:rPr lang="ru-RU" smtClean="0"/>
              <a:pPr/>
              <a:t>24.03.2023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319B64-BEA0-4646-B2DC-9848AD041FF0}" type="datetime1">
              <a:rPr lang="ru-RU" smtClean="0"/>
              <a:pPr/>
              <a:t>24.03.2023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9D4C0B-81BA-44B0-9873-B784BFDAA5C9}" type="datetime1">
              <a:rPr lang="ru-RU" smtClean="0"/>
              <a:pPr/>
              <a:t>24.03.2023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E93CF4-D6E8-4C91-A0C2-281C5183E81D}" type="datetime1">
              <a:rPr lang="ru-RU" smtClean="0"/>
              <a:pPr/>
              <a:t>24.03.2023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2BA916-F477-4046-8D7F-52FEE71D902C}" type="datetime1">
              <a:rPr lang="ru-RU" smtClean="0"/>
              <a:pPr/>
              <a:t>24.03.2023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E3FF46-2893-462E-B2F1-225924908D8D}" type="datetime1">
              <a:rPr lang="ru-RU" smtClean="0"/>
              <a:pPr/>
              <a:t>24.03.2023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D1411B-D92D-4D4A-AE7C-DA3B657800A4}" type="datetime1">
              <a:rPr lang="ru-RU" smtClean="0"/>
              <a:pPr/>
              <a:t>24.03.2023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FF3428-DA13-4CD4-A0C1-213CC02A17F0}" type="datetime1">
              <a:rPr lang="ru-RU" smtClean="0"/>
              <a:pPr/>
              <a:t>24.03.2023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83BC51-48CD-4653-BB47-5F4125556576}" type="datetime1">
              <a:rPr lang="ru-RU" smtClean="0"/>
              <a:pPr/>
              <a:t>24.03.2023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image" Target="../media/image3.jpe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image" Target="../media/image2.png"/><Relationship Id="rId7" Type="http://schemas.openxmlformats.org/officeDocument/2006/relationships/image" Target="../media/image10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Relationship Id="rId9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.png"/><Relationship Id="rId7" Type="http://schemas.openxmlformats.org/officeDocument/2006/relationships/image" Target="../media/image15.png"/><Relationship Id="rId12" Type="http://schemas.openxmlformats.org/officeDocument/2006/relationships/image" Target="../media/image2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11" Type="http://schemas.openxmlformats.org/officeDocument/2006/relationships/image" Target="../media/image19.png"/><Relationship Id="rId5" Type="http://schemas.openxmlformats.org/officeDocument/2006/relationships/image" Target="../media/image13.png"/><Relationship Id="rId10" Type="http://schemas.openxmlformats.org/officeDocument/2006/relationships/image" Target="../media/image18.png"/><Relationship Id="rId4" Type="http://schemas.openxmlformats.org/officeDocument/2006/relationships/image" Target="../media/image2.png"/><Relationship Id="rId9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3" Type="http://schemas.openxmlformats.org/officeDocument/2006/relationships/image" Target="../media/image2.png"/><Relationship Id="rId7" Type="http://schemas.openxmlformats.org/officeDocument/2006/relationships/image" Target="../media/image26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Relationship Id="rId9" Type="http://schemas.openxmlformats.org/officeDocument/2006/relationships/image" Target="../media/image2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6974904" y="6448251"/>
            <a:ext cx="2133600" cy="365125"/>
          </a:xfrm>
        </p:spPr>
        <p:txBody>
          <a:bodyPr/>
          <a:lstStyle/>
          <a:p>
            <a:fld id="{B19B0651-EE4F-4900-A07F-96A6BFA9D0F0}" type="slidenum">
              <a:rPr lang="ru-RU" sz="1400" smtClean="0"/>
              <a:pPr/>
              <a:t>1</a:t>
            </a:fld>
            <a:endParaRPr lang="ru-RU" sz="140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FA690F5C-004C-42B9-B72F-B786C782DD2F}"/>
              </a:ext>
            </a:extLst>
          </p:cNvPr>
          <p:cNvSpPr txBox="1"/>
          <p:nvPr/>
        </p:nvSpPr>
        <p:spPr>
          <a:xfrm>
            <a:off x="3059832" y="641347"/>
            <a:ext cx="6078085" cy="92333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Times New Roman" pitchFamily="18" charset="0"/>
                <a:cs typeface="Times New Roman" pitchFamily="18" charset="0"/>
              </a:rPr>
              <a:t>Муниципальное дошкольное образовательное учреждение </a:t>
            </a:r>
          </a:p>
          <a:p>
            <a:pPr algn="ctr"/>
            <a:r>
              <a:rPr lang="ru-RU" dirty="0">
                <a:latin typeface="Times New Roman" pitchFamily="18" charset="0"/>
                <a:cs typeface="Times New Roman" pitchFamily="18" charset="0"/>
              </a:rPr>
              <a:t>                «Детский сад «Сказка»  г. Катав-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Ивановска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"</a:t>
            </a:r>
          </a:p>
          <a:p>
            <a:pPr algn="ctr"/>
            <a:r>
              <a:rPr lang="ru-RU" dirty="0">
                <a:latin typeface="Times New Roman" pitchFamily="18" charset="0"/>
                <a:cs typeface="Times New Roman" pitchFamily="18" charset="0"/>
              </a:rPr>
              <a:t>                Катав-Ивановского муниципального района</a:t>
            </a:r>
            <a:endParaRPr lang="ru-RU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CED1909E-D425-4815-B6E0-8863093AA9F6}"/>
              </a:ext>
            </a:extLst>
          </p:cNvPr>
          <p:cNvSpPr txBox="1"/>
          <p:nvPr/>
        </p:nvSpPr>
        <p:spPr>
          <a:xfrm>
            <a:off x="4500562" y="2071678"/>
            <a:ext cx="4357718" cy="221599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endParaRPr lang="ru-RU" b="1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 оптимизации  процесса публикации информационных материалов об образовательных  событиях МДОУ «ДС «Сказка» </a:t>
            </a:r>
          </a:p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г. Катав - </a:t>
            </a:r>
            <a:r>
              <a:rPr lang="ru-RU" sz="2000" b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Ивановска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»</a:t>
            </a:r>
          </a:p>
          <a:p>
            <a:pPr algn="ctr"/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в  сети Интернет</a:t>
            </a: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00233" y="6410405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65084" y="497018"/>
            <a:ext cx="6957847" cy="217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76C5848D-E353-4493-B4C3-0DA0BB73400D}"/>
              </a:ext>
            </a:extLst>
          </p:cNvPr>
          <p:cNvSpPr txBox="1"/>
          <p:nvPr/>
        </p:nvSpPr>
        <p:spPr>
          <a:xfrm>
            <a:off x="4429124" y="6028689"/>
            <a:ext cx="4286280" cy="36933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г. Катав-Ивановск -2023г.</a:t>
            </a:r>
          </a:p>
        </p:txBody>
      </p:sp>
      <p:pic>
        <p:nvPicPr>
          <p:cNvPr id="15" name="Picture 3" descr="C:\Users\Администратор\Desktop\Coat_of_arms_of_Chelyabinsk_Oblast.svg.png">
            <a:extLst>
              <a:ext uri="{FF2B5EF4-FFF2-40B4-BE49-F238E27FC236}">
                <a16:creationId xmlns:a16="http://schemas.microsoft.com/office/drawing/2014/main" xmlns="" id="{9CAB8852-A417-4D29-8B91-8360D3232C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3844" y="34058"/>
            <a:ext cx="590504" cy="759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Заголовок 1"/>
          <p:cNvSpPr>
            <a:spLocks noGrp="1"/>
          </p:cNvSpPr>
          <p:nvPr>
            <p:ph type="title"/>
          </p:nvPr>
        </p:nvSpPr>
        <p:spPr>
          <a:xfrm>
            <a:off x="1084414" y="179609"/>
            <a:ext cx="3312369" cy="360040"/>
          </a:xfrm>
        </p:spPr>
        <p:txBody>
          <a:bodyPr rtlCol="0">
            <a:noAutofit/>
          </a:bodyPr>
          <a:lstStyle/>
          <a:p>
            <a:pPr algn="just" fontAlgn="auto">
              <a:spcAft>
                <a:spcPts val="0"/>
              </a:spcAft>
              <a:defRPr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Челябинская область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4679157" y="2162630"/>
            <a:ext cx="378621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КОРОБОЧНОЕ РЕШЕНИЕ </a:t>
            </a:r>
            <a:endParaRPr lang="ru-RU" dirty="0"/>
          </a:p>
        </p:txBody>
      </p:sp>
      <p:pic>
        <p:nvPicPr>
          <p:cNvPr id="19" name="Рисунок 18" descr="http://skazkamdou.ucoz.ru/foto/ds1.jpg">
            <a:extLst>
              <a:ext uri="{FF2B5EF4-FFF2-40B4-BE49-F238E27FC236}">
                <a16:creationId xmlns:a16="http://schemas.microsoft.com/office/drawing/2014/main" xmlns="" id="{53C1BB10-A30C-4C34-8B33-49D234FF9F04}"/>
              </a:ext>
            </a:extLst>
          </p:cNvPr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42593" y="1018269"/>
            <a:ext cx="3565060" cy="272034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xmlns="" id="{5D6B6694-3BC2-44B8-9699-76554BB6E7AD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815819" y="4054980"/>
            <a:ext cx="2583667" cy="193169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xmlns="" id="{EEB46967-BAE7-48BC-9CBC-B2A21FF45AEF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41002" y="3198560"/>
            <a:ext cx="2399596" cy="319946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3517441868"/>
      </p:ext>
    </p:extLst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B2261134-B118-4814-910A-53FD1FCFF5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2</a:t>
            </a:fld>
            <a:endParaRPr lang="ru-RU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42976" y="500042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xmlns="" id="{CBEEF964-11C9-4CDD-8302-DBD75399E2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59632" y="6578806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3" descr="C:\Users\Администратор\Desktop\Coat_of_arms_of_Chelyabinsk_Oblast.svg.png">
            <a:extLst>
              <a:ext uri="{FF2B5EF4-FFF2-40B4-BE49-F238E27FC236}">
                <a16:creationId xmlns:a16="http://schemas.microsoft.com/office/drawing/2014/main" xmlns="" id="{9CAB8852-A417-4D29-8B91-8360D3232C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8596" y="285728"/>
            <a:ext cx="590504" cy="759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1071538" y="214290"/>
            <a:ext cx="243246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Челябинская область</a:t>
            </a:r>
            <a:endParaRPr lang="ru-RU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1214414" y="642918"/>
            <a:ext cx="229896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Ценность проекта</a:t>
            </a:r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928662" y="1071546"/>
            <a:ext cx="7358114" cy="17235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1.Своевременное  и актуальное  опубликование информации об образовательных событиях на сайте, в сообществе будет способствовать повышению эффективности образовательного процесса.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2.Удовлетворённость родителей  качеством предоставляемых услуг и повышением имиджа ДОУ.</a:t>
            </a:r>
          </a:p>
          <a:p>
            <a:endParaRPr lang="ru-RU" sz="16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071538" y="2857496"/>
            <a:ext cx="614366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Проблемы</a:t>
            </a:r>
          </a:p>
          <a:p>
            <a:endParaRPr lang="ru-RU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1000100" y="3500438"/>
            <a:ext cx="7500990" cy="29337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1.Большие временные затраты при подготовке публикаций.</a:t>
            </a: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2.Разное стилевое оформление текстовой и видео информации.</a:t>
            </a: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3.Плановая дата предоставления ответа не отслеживается.</a:t>
            </a: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4.Большое количество обрабатываемых материалов, избыточность информации, подробное обсуждение мероприятия.</a:t>
            </a: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5.Временные потери при  загрузке файлов с большим объёмом.</a:t>
            </a: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6.Отсутствие стандарта (алгоритма) размещения информации.</a:t>
            </a: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ru-RU" dirty="0" smtClean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7.Неудовлетворённость родителей (законных представителей) информированием об образовательных событиях на сайте, в сообществе о деятельности МДОУ «ДС «\Сказка» г.Катав-Ивановска».</a:t>
            </a:r>
          </a:p>
        </p:txBody>
      </p:sp>
    </p:spTree>
    <p:extLst>
      <p:ext uri="{BB962C8B-B14F-4D97-AF65-F5344CB8AC3E}">
        <p14:creationId xmlns:p14="http://schemas.microsoft.com/office/powerpoint/2010/main" xmlns="" val="1860944912"/>
      </p:ext>
    </p:extLst>
  </p:cSld>
  <p:clrMapOvr>
    <a:masterClrMapping/>
  </p:clrMapOvr>
  <p:transition advTm="9266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B2261134-B118-4814-910A-53FD1FCFF5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3</a:t>
            </a:fld>
            <a:endParaRPr lang="ru-RU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71444" y="384436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 descr="https://chirpo.ru/files/bertech/pool/realiz/III%20wave/obe/%D0%9A%D0%B0%D1%80%D1%82%D0%BE%D1%87%D0%BA%D0%B0%20%D0%BF%D1%80%D0%BE%D0%B5%D0%BA%D1%82%D0%B0%20%D0%9C%D0%94%D0%9E%D0%A3%20%D0%94%D0%A1%20%D0%A1%D0%BA%D0%B0%D0%B7%D0%BA%D0%B0%20%D0%B3.%20%D0%9A%D0%B0%D1%82%D0%B0%D0%B2%20-%D0%98%D0%B2%D0%B0%D0%BD%D0%BE%D0%B2%D1%81%D0%BA.jpg">
            <a:extLst>
              <a:ext uri="{FF2B5EF4-FFF2-40B4-BE49-F238E27FC236}">
                <a16:creationId xmlns:a16="http://schemas.microsoft.com/office/drawing/2014/main" xmlns="" id="{E50CE891-6367-4192-B67B-CF62E5ED83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2091" y="669774"/>
            <a:ext cx="9144000" cy="6465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xmlns="" id="{CBEEF964-11C9-4CDD-8302-DBD75399E2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59632" y="6578806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860944912"/>
      </p:ext>
    </p:extLst>
  </p:cSld>
  <p:clrMapOvr>
    <a:masterClrMapping/>
  </p:clrMapOvr>
  <p:transition advTm="9266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B2261134-B118-4814-910A-53FD1FCFF5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4</a:t>
            </a:fld>
            <a:endParaRPr lang="ru-RU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17484" y="6237312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Прямоугольник 5"/>
          <p:cNvSpPr>
            <a:spLocks noChangeArrowheads="1"/>
          </p:cNvSpPr>
          <p:nvPr/>
        </p:nvSpPr>
        <p:spPr bwMode="auto">
          <a:xfrm>
            <a:off x="1142976" y="642917"/>
            <a:ext cx="7948412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Команда проекта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14282" y="142852"/>
            <a:ext cx="892971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Команда </a:t>
            </a:r>
            <a:r>
              <a:rPr lang="ru-RU" b="1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пКоманд</a:t>
            </a:r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              </a:t>
            </a:r>
          </a:p>
          <a:p>
            <a:r>
              <a:rPr lang="ru-RU" b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                                  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                                   Руководитель и команда проекта</a:t>
            </a:r>
          </a:p>
        </p:txBody>
      </p:sp>
      <p:sp>
        <p:nvSpPr>
          <p:cNvPr id="12" name="CustomShape 2"/>
          <p:cNvSpPr/>
          <p:nvPr/>
        </p:nvSpPr>
        <p:spPr>
          <a:xfrm>
            <a:off x="3131840" y="1071546"/>
            <a:ext cx="2088232" cy="2312454"/>
          </a:xfrm>
          <a:prstGeom prst="rect">
            <a:avLst/>
          </a:prstGeom>
          <a:solidFill>
            <a:srgbClr val="FFFFFF"/>
          </a:solidFill>
          <a:ln w="25560">
            <a:solidFill>
              <a:srgbClr val="9BBB59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14" name="CustomShape 1"/>
          <p:cNvSpPr/>
          <p:nvPr/>
        </p:nvSpPr>
        <p:spPr>
          <a:xfrm>
            <a:off x="142844" y="3429000"/>
            <a:ext cx="9001156" cy="2747432"/>
          </a:xfrm>
          <a:prstGeom prst="rect">
            <a:avLst/>
          </a:prstGeom>
          <a:solidFill>
            <a:srgbClr val="FFFFFF"/>
          </a:solidFill>
          <a:ln w="25560">
            <a:solidFill>
              <a:srgbClr val="9BBB59"/>
            </a:solidFill>
            <a:miter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17" name="Picture 3" descr="C:\Users\Администратор\Desktop\Coat_of_arms_of_Chelyabinsk_Oblast.svg.png">
            <a:extLst>
              <a:ext uri="{FF2B5EF4-FFF2-40B4-BE49-F238E27FC236}">
                <a16:creationId xmlns:a16="http://schemas.microsoft.com/office/drawing/2014/main" xmlns="" id="{9CAB8852-A417-4D29-8B91-8360D3232C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3844" y="34058"/>
            <a:ext cx="590504" cy="759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Заголовок 1"/>
          <p:cNvSpPr txBox="1">
            <a:spLocks/>
          </p:cNvSpPr>
          <p:nvPr/>
        </p:nvSpPr>
        <p:spPr>
          <a:xfrm>
            <a:off x="857225" y="142853"/>
            <a:ext cx="2357454" cy="285752"/>
          </a:xfrm>
          <a:prstGeom prst="rect">
            <a:avLst/>
          </a:prstGeom>
        </p:spPr>
        <p:txBody>
          <a:bodyPr rtlCol="0">
            <a:no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6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Челябинская область</a:t>
            </a:r>
            <a:endParaRPr kumimoji="0" lang="ru-RU" sz="16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pic>
        <p:nvPicPr>
          <p:cNvPr id="20" name="Рисунок 19" descr="Куликова Наталия Валерьевна"/>
          <p:cNvPicPr/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14282" y="3714752"/>
            <a:ext cx="1714512" cy="24288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Рисунок 20" descr="D:\фото сотрудн\белянкина.jpg"/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071670" y="3714752"/>
            <a:ext cx="1571636" cy="2500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Рисунок 21" descr="Соколова Наталья Николаевна"/>
          <p:cNvPicPr/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3786182" y="3714752"/>
            <a:ext cx="1643074" cy="2500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" name="Picture 3" descr="D:\фото сотрудн\белобородова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643570" y="3714752"/>
            <a:ext cx="1547823" cy="2464612"/>
          </a:xfrm>
          <a:prstGeom prst="rect">
            <a:avLst/>
          </a:prstGeom>
          <a:noFill/>
        </p:spPr>
      </p:pic>
      <p:pic>
        <p:nvPicPr>
          <p:cNvPr id="24" name="Рисунок 23" descr="Костромина Алена Олеговна"/>
          <p:cNvPicPr/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7429520" y="3643314"/>
            <a:ext cx="1500198" cy="2500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Рисунок 25" descr="D:\фото сотрудн\Polish_20210630_120445309.jpg"/>
          <p:cNvPicPr/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296208" y="1248818"/>
            <a:ext cx="1635831" cy="2141532"/>
          </a:xfrm>
          <a:prstGeom prst="rect">
            <a:avLst/>
          </a:prstGeom>
          <a:noFill/>
        </p:spPr>
      </p:pic>
      <p:pic>
        <p:nvPicPr>
          <p:cNvPr id="2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28662" y="428604"/>
            <a:ext cx="6886409" cy="210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1860944912"/>
      </p:ext>
    </p:extLst>
  </p:cSld>
  <p:clrMapOvr>
    <a:masterClrMapping/>
  </p:clrMapOvr>
  <p:transition advTm="9906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14414" y="285728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9" name="Прямоугольник 5"/>
          <p:cNvSpPr>
            <a:spLocks noChangeArrowheads="1"/>
          </p:cNvSpPr>
          <p:nvPr/>
        </p:nvSpPr>
        <p:spPr bwMode="auto">
          <a:xfrm>
            <a:off x="250379" y="142852"/>
            <a:ext cx="889362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8" name="Прямоугольник 47"/>
          <p:cNvSpPr/>
          <p:nvPr/>
        </p:nvSpPr>
        <p:spPr>
          <a:xfrm>
            <a:off x="3600261" y="405375"/>
            <a:ext cx="4643438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Процесс публикации информационных материалов об образовательных событиях в  сети Интернет</a:t>
            </a:r>
          </a:p>
          <a:p>
            <a:pPr algn="ctr"/>
            <a:r>
              <a:rPr lang="ru-RU" sz="1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ДО и ПОСЛЕ оптимизации</a:t>
            </a:r>
          </a:p>
        </p:txBody>
      </p:sp>
      <p:pic>
        <p:nvPicPr>
          <p:cNvPr id="49" name="Picture 3" descr="C:\Users\Администратор\Desktop\Coat_of_arms_of_Chelyabinsk_Oblast.svg.png">
            <a:extLst>
              <a:ext uri="{FF2B5EF4-FFF2-40B4-BE49-F238E27FC236}">
                <a16:creationId xmlns:a16="http://schemas.microsoft.com/office/drawing/2014/main" xmlns="" id="{9CAB8852-A417-4D29-8B91-8360D3232C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3844" y="34058"/>
            <a:ext cx="590504" cy="759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0" name="Прямоугольник 59"/>
          <p:cNvSpPr/>
          <p:nvPr/>
        </p:nvSpPr>
        <p:spPr>
          <a:xfrm>
            <a:off x="96599" y="816177"/>
            <a:ext cx="3857652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Процесс-</a:t>
            </a:r>
            <a:r>
              <a:rPr lang="ru-RU" sz="1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Публикации информационных материалов об образовательных событиях  в  сети Интернет </a:t>
            </a:r>
          </a:p>
          <a:p>
            <a:pPr algn="ctr"/>
            <a:r>
              <a:rPr lang="ru-RU" sz="1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(до  оптимизации)</a:t>
            </a:r>
          </a:p>
          <a:p>
            <a:pPr algn="ctr"/>
            <a:endParaRPr lang="ru-RU" sz="1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6" name="Прямоугольник 65"/>
          <p:cNvSpPr/>
          <p:nvPr/>
        </p:nvSpPr>
        <p:spPr>
          <a:xfrm>
            <a:off x="4074789" y="3049320"/>
            <a:ext cx="2804768" cy="12311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200" b="1" dirty="0">
                <a:latin typeface="Times New Roman" pitchFamily="18" charset="0"/>
                <a:cs typeface="Times New Roman" pitchFamily="18" charset="0"/>
              </a:rPr>
              <a:t>Процесс: </a:t>
            </a:r>
            <a:r>
              <a:rPr lang="ru-RU" sz="1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Публикации информационных материалов </a:t>
            </a:r>
          </a:p>
          <a:p>
            <a:pPr algn="ctr"/>
            <a:r>
              <a:rPr lang="ru-RU" sz="1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об образовательных событиях </a:t>
            </a:r>
          </a:p>
          <a:p>
            <a:pPr algn="ctr"/>
            <a:r>
              <a:rPr lang="ru-RU" sz="1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в  сети Интернет</a:t>
            </a:r>
          </a:p>
          <a:p>
            <a:pPr algn="ctr"/>
            <a:r>
              <a:rPr lang="ru-RU" sz="12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(после оптимизации)</a:t>
            </a:r>
          </a:p>
          <a:p>
            <a:pPr algn="ctr"/>
            <a:endParaRPr lang="ru-RU" sz="1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8" name="Прямоугольник 67"/>
          <p:cNvSpPr/>
          <p:nvPr/>
        </p:nvSpPr>
        <p:spPr>
          <a:xfrm>
            <a:off x="1000100" y="0"/>
            <a:ext cx="385765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spcBef>
                <a:spcPct val="0"/>
              </a:spcBef>
              <a:defRPr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Челябинская область</a:t>
            </a:r>
          </a:p>
        </p:txBody>
      </p:sp>
      <p:sp>
        <p:nvSpPr>
          <p:cNvPr id="72" name="Прямоугольник 71">
            <a:extLst>
              <a:ext uri="{FF2B5EF4-FFF2-40B4-BE49-F238E27FC236}">
                <a16:creationId xmlns:a16="http://schemas.microsoft.com/office/drawing/2014/main" xmlns="" id="{A5BF7DAD-9C86-4073-8DA2-821B9171AC08}"/>
              </a:ext>
            </a:extLst>
          </p:cNvPr>
          <p:cNvSpPr/>
          <p:nvPr/>
        </p:nvSpPr>
        <p:spPr>
          <a:xfrm>
            <a:off x="6786578" y="1071546"/>
            <a:ext cx="1071570" cy="57864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endParaRPr lang="ru-RU" sz="1200" dirty="0">
              <a:solidFill>
                <a:schemeClr val="tx1"/>
              </a:solidFill>
            </a:endParaRPr>
          </a:p>
          <a:p>
            <a:pPr algn="r"/>
            <a:endParaRPr lang="ru-RU" sz="1200" dirty="0">
              <a:solidFill>
                <a:schemeClr val="tx1"/>
              </a:solidFill>
            </a:endParaRPr>
          </a:p>
          <a:p>
            <a:pPr algn="r"/>
            <a:endParaRPr lang="ru-RU" sz="1200" dirty="0">
              <a:solidFill>
                <a:schemeClr val="tx1"/>
              </a:solidFill>
            </a:endParaRPr>
          </a:p>
          <a:p>
            <a:pPr algn="r"/>
            <a:endParaRPr lang="ru-RU" sz="1200" dirty="0">
              <a:solidFill>
                <a:schemeClr val="tx1"/>
              </a:solidFill>
            </a:endParaRPr>
          </a:p>
          <a:p>
            <a:pPr algn="r"/>
            <a:endParaRPr lang="ru-RU" sz="1200" dirty="0">
              <a:solidFill>
                <a:schemeClr val="tx1"/>
              </a:solidFill>
            </a:endParaRPr>
          </a:p>
          <a:p>
            <a:pPr algn="r"/>
            <a:endParaRPr lang="ru-RU" sz="1200" dirty="0">
              <a:solidFill>
                <a:schemeClr val="tx1"/>
              </a:solidFill>
            </a:endParaRPr>
          </a:p>
          <a:p>
            <a:pPr algn="r"/>
            <a:endParaRPr lang="ru-RU" sz="1200" dirty="0">
              <a:solidFill>
                <a:schemeClr val="tx1"/>
              </a:solidFill>
            </a:endParaRPr>
          </a:p>
          <a:p>
            <a:pPr algn="r"/>
            <a:endParaRPr lang="ru-RU" sz="1200" dirty="0">
              <a:solidFill>
                <a:schemeClr val="tx1"/>
              </a:solidFill>
            </a:endParaRPr>
          </a:p>
          <a:p>
            <a:pPr algn="r"/>
            <a:endParaRPr lang="ru-RU" sz="1200" dirty="0">
              <a:solidFill>
                <a:schemeClr val="tx1"/>
              </a:solidFill>
            </a:endParaRPr>
          </a:p>
          <a:p>
            <a:pPr algn="r"/>
            <a:endParaRPr lang="ru-RU" sz="1200" dirty="0">
              <a:solidFill>
                <a:schemeClr val="tx1"/>
              </a:solidFill>
            </a:endParaRPr>
          </a:p>
          <a:p>
            <a:pPr algn="r"/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endParaRPr lang="en-US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endParaRPr lang="en-US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endParaRPr lang="en-US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endParaRPr lang="ru-RU" sz="11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ru-RU" sz="11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Приказ на открытие проекта</a:t>
            </a:r>
          </a:p>
          <a:p>
            <a:pPr algn="r"/>
            <a:endParaRPr lang="ru-RU" sz="11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endParaRPr lang="ru-RU" sz="11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ru-RU" sz="11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Презентация  </a:t>
            </a:r>
            <a:endParaRPr lang="en-US" sz="11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en-US" sz="11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Kick</a:t>
            </a:r>
            <a:r>
              <a:rPr lang="ru-RU" sz="11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1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off</a:t>
            </a:r>
            <a:endParaRPr lang="ru-RU" sz="11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endParaRPr lang="ru-RU" sz="11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endParaRPr lang="ru-RU" sz="11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ru-RU" sz="11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 мероприятий</a:t>
            </a:r>
            <a:endParaRPr lang="en-US" sz="11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ru-RU" sz="11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реализации</a:t>
            </a:r>
          </a:p>
          <a:p>
            <a:pPr algn="r"/>
            <a:r>
              <a:rPr lang="ru-RU" sz="11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Проекта</a:t>
            </a:r>
          </a:p>
          <a:p>
            <a:pPr algn="r"/>
            <a:endParaRPr lang="ru-RU" sz="11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endParaRPr lang="ru-RU" sz="11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ru-RU" sz="11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Протокол закрытия </a:t>
            </a:r>
          </a:p>
          <a:p>
            <a:pPr algn="r"/>
            <a:r>
              <a:rPr lang="ru-RU" sz="11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проекта</a:t>
            </a:r>
          </a:p>
          <a:p>
            <a:pPr algn="r"/>
            <a:endParaRPr lang="ru-RU" sz="11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endParaRPr lang="ru-RU" sz="11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ru-RU" sz="11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Презентация закрытия проекта</a:t>
            </a:r>
            <a:endParaRPr lang="ru-RU" sz="11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endParaRPr lang="ru-RU" sz="11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endParaRPr lang="ru-RU" sz="11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endParaRPr lang="ru-RU" sz="11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r>
              <a:rPr lang="ru-RU" sz="11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Страница на сайте ДОО</a:t>
            </a:r>
          </a:p>
          <a:p>
            <a:pPr algn="r"/>
            <a:r>
              <a:rPr lang="ru-RU" sz="11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«Бережливое образование»</a:t>
            </a:r>
          </a:p>
          <a:p>
            <a:pPr algn="r"/>
            <a:endParaRPr lang="ru-RU" sz="11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endParaRPr lang="ru-RU" sz="12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/>
            <a:endParaRPr lang="ru-RU" sz="1200" dirty="0">
              <a:solidFill>
                <a:schemeClr val="tx1"/>
              </a:solidFill>
            </a:endParaRPr>
          </a:p>
          <a:p>
            <a:pPr algn="r"/>
            <a:endParaRPr lang="ru-RU" sz="1200" dirty="0">
              <a:solidFill>
                <a:schemeClr val="tx1"/>
              </a:solidFill>
            </a:endParaRPr>
          </a:p>
          <a:p>
            <a:pPr algn="r"/>
            <a:endParaRPr lang="ru-RU" sz="1200" dirty="0">
              <a:solidFill>
                <a:schemeClr val="tx1"/>
              </a:solidFill>
            </a:endParaRPr>
          </a:p>
          <a:p>
            <a:pPr algn="r"/>
            <a:endParaRPr lang="ru-RU" sz="1200" dirty="0">
              <a:solidFill>
                <a:schemeClr val="tx1"/>
              </a:solidFill>
            </a:endParaRPr>
          </a:p>
          <a:p>
            <a:pPr algn="r"/>
            <a:endParaRPr lang="ru-RU" sz="1200" dirty="0">
              <a:solidFill>
                <a:schemeClr val="tx1"/>
              </a:solidFill>
            </a:endParaRPr>
          </a:p>
          <a:p>
            <a:pPr algn="r"/>
            <a:endParaRPr lang="ru-RU" sz="1200" dirty="0">
              <a:solidFill>
                <a:schemeClr val="tx1"/>
              </a:solidFill>
            </a:endParaRPr>
          </a:p>
          <a:p>
            <a:pPr algn="r"/>
            <a:endParaRPr lang="ru-RU" sz="1200" dirty="0">
              <a:solidFill>
                <a:schemeClr val="tx1"/>
              </a:solidFill>
            </a:endParaRPr>
          </a:p>
          <a:p>
            <a:pPr algn="r"/>
            <a:endParaRPr lang="ru-RU" sz="1200" dirty="0">
              <a:solidFill>
                <a:schemeClr val="tx1"/>
              </a:solidFill>
            </a:endParaRPr>
          </a:p>
          <a:p>
            <a:pPr algn="r"/>
            <a:endParaRPr lang="ru-RU" sz="1200" dirty="0">
              <a:solidFill>
                <a:schemeClr val="tx1"/>
              </a:solidFill>
            </a:endParaRPr>
          </a:p>
          <a:p>
            <a:pPr algn="r"/>
            <a:endParaRPr lang="ru-RU" sz="1200" dirty="0">
              <a:solidFill>
                <a:schemeClr val="tx1"/>
              </a:solidFill>
            </a:endParaRPr>
          </a:p>
          <a:p>
            <a:pPr algn="r"/>
            <a:endParaRPr lang="ru-RU" sz="1200" dirty="0">
              <a:solidFill>
                <a:schemeClr val="tx1"/>
              </a:solidFill>
            </a:endParaRPr>
          </a:p>
          <a:p>
            <a:pPr algn="r"/>
            <a:endParaRPr lang="ru-RU" sz="1200" dirty="0">
              <a:solidFill>
                <a:schemeClr val="tx1"/>
              </a:solidFill>
            </a:endParaRPr>
          </a:p>
          <a:p>
            <a:pPr algn="r"/>
            <a:endParaRPr lang="ru-RU" sz="1200" dirty="0">
              <a:solidFill>
                <a:schemeClr val="tx1"/>
              </a:solidFill>
            </a:endParaRPr>
          </a:p>
          <a:p>
            <a:pPr algn="r"/>
            <a:endParaRPr lang="ru-RU" sz="1200" dirty="0">
              <a:solidFill>
                <a:schemeClr val="tx1"/>
              </a:solidFill>
            </a:endParaRPr>
          </a:p>
          <a:p>
            <a:pPr algn="r"/>
            <a:endParaRPr lang="ru-RU" sz="1200" dirty="0">
              <a:solidFill>
                <a:schemeClr val="tx1"/>
              </a:solidFill>
            </a:endParaRPr>
          </a:p>
          <a:p>
            <a:pPr algn="r"/>
            <a:endParaRPr lang="ru-RU" sz="1200" dirty="0">
              <a:solidFill>
                <a:schemeClr val="tx1"/>
              </a:solidFill>
            </a:endParaRPr>
          </a:p>
          <a:p>
            <a:pPr algn="r"/>
            <a:endParaRPr lang="ru-RU" sz="1200" dirty="0">
              <a:solidFill>
                <a:schemeClr val="tx1"/>
              </a:solidFill>
            </a:endParaRPr>
          </a:p>
          <a:p>
            <a:pPr algn="r"/>
            <a:endParaRPr lang="ru-RU" sz="1200" dirty="0">
              <a:solidFill>
                <a:schemeClr val="tx1"/>
              </a:solidFill>
            </a:endParaRPr>
          </a:p>
          <a:p>
            <a:pPr algn="r"/>
            <a:endParaRPr lang="ru-RU" sz="1200" dirty="0">
              <a:solidFill>
                <a:schemeClr val="tx1"/>
              </a:solidFill>
            </a:endParaRPr>
          </a:p>
          <a:p>
            <a:pPr algn="r"/>
            <a:endParaRPr lang="ru-RU" sz="1200" dirty="0">
              <a:solidFill>
                <a:schemeClr val="tx1"/>
              </a:solidFill>
            </a:endParaRPr>
          </a:p>
          <a:p>
            <a:pPr algn="r"/>
            <a:endParaRPr lang="ru-RU" sz="1200" dirty="0">
              <a:solidFill>
                <a:schemeClr val="tx1"/>
              </a:solidFill>
            </a:endParaRPr>
          </a:p>
          <a:p>
            <a:pPr algn="r"/>
            <a:endParaRPr lang="ru-RU" sz="1200" dirty="0">
              <a:solidFill>
                <a:schemeClr val="tx1"/>
              </a:solidFill>
            </a:endParaRPr>
          </a:p>
          <a:p>
            <a:pPr algn="r"/>
            <a:endParaRPr lang="ru-RU" sz="1200" dirty="0">
              <a:solidFill>
                <a:schemeClr val="tx1"/>
              </a:solidFill>
            </a:endParaRPr>
          </a:p>
          <a:p>
            <a:pPr algn="r"/>
            <a:endParaRPr lang="ru-RU" sz="1200" dirty="0">
              <a:solidFill>
                <a:schemeClr val="tx1"/>
              </a:solidFill>
            </a:endParaRPr>
          </a:p>
          <a:p>
            <a:pPr algn="r"/>
            <a:r>
              <a:rPr lang="ru-RU" sz="1200" dirty="0">
                <a:solidFill>
                  <a:schemeClr val="tx1"/>
                </a:solidFill>
              </a:rPr>
              <a:t> </a:t>
            </a:r>
          </a:p>
        </p:txBody>
      </p:sp>
      <p:pic>
        <p:nvPicPr>
          <p:cNvPr id="18" name="Рисунок 17"/>
          <p:cNvPicPr/>
          <p:nvPr/>
        </p:nvPicPr>
        <p:blipFill>
          <a:blip r:embed="rId5"/>
          <a:srcRect l="21486" t="17094" r="6268" b="16809"/>
          <a:stretch>
            <a:fillRect/>
          </a:stretch>
        </p:blipFill>
        <p:spPr bwMode="auto">
          <a:xfrm>
            <a:off x="123844" y="1448032"/>
            <a:ext cx="4115361" cy="26565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Рисунок 18"/>
          <p:cNvPicPr/>
          <p:nvPr/>
        </p:nvPicPr>
        <p:blipFill>
          <a:blip r:embed="rId6"/>
          <a:srcRect l="21807" t="17379" r="6200" b="17664"/>
          <a:stretch>
            <a:fillRect/>
          </a:stretch>
        </p:blipFill>
        <p:spPr bwMode="auto">
          <a:xfrm>
            <a:off x="2819410" y="4093737"/>
            <a:ext cx="3895730" cy="26565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" name="Рисунок 19" descr="C:\Users\User\Videos\Downloads\qr-code (12).png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864377" y="992822"/>
            <a:ext cx="817684" cy="752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" name="Рисунок 20" descr="C:\Users\User\Videos\Downloads\qr-code (13).png"/>
          <p:cNvPicPr/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858148" y="1857286"/>
            <a:ext cx="823913" cy="752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" name="Рисунок 22" descr="C:\Users\User\Videos\Downloads\qr-code (15).png"/>
          <p:cNvPicPr/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929586" y="3664873"/>
            <a:ext cx="785818" cy="800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" name="Рисунок 23" descr="C:\Users\User\Videos\Downloads\qr-code (16).png"/>
          <p:cNvPicPr/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7929586" y="4572008"/>
            <a:ext cx="785818" cy="800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5" name="Рисунок 24" descr="C:\Users\User\Desktop\Без названия.png"/>
          <p:cNvPicPr/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7862322" y="2712451"/>
            <a:ext cx="809625" cy="809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Рисунок 25" descr="C:\Users\User\Desktop\99.png"/>
          <p:cNvPicPr/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7929586" y="5500702"/>
            <a:ext cx="785818" cy="857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advTm="9967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642918"/>
            <a:ext cx="8186766" cy="528641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1600" dirty="0" smtClean="0"/>
              <a:t>          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целевые показатели</a:t>
            </a:r>
          </a:p>
          <a:p>
            <a:endParaRPr lang="ru-RU" sz="1600" dirty="0" smtClean="0"/>
          </a:p>
          <a:p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6</a:t>
            </a:fld>
            <a:endParaRPr lang="ru-RU"/>
          </a:p>
        </p:txBody>
      </p:sp>
      <p:pic>
        <p:nvPicPr>
          <p:cNvPr id="5" name="Picture 3" descr="C:\Users\Администратор\Desktop\Coat_of_arms_of_Chelyabinsk_Oblast.svg.png">
            <a:extLst>
              <a:ext uri="{FF2B5EF4-FFF2-40B4-BE49-F238E27FC236}">
                <a16:creationId xmlns:a16="http://schemas.microsoft.com/office/drawing/2014/main" xmlns="" id="{9CAB8852-A417-4D29-8B91-8360D3232C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8596" y="0"/>
            <a:ext cx="590504" cy="759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1214414" y="0"/>
            <a:ext cx="385765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>
              <a:spcBef>
                <a:spcPct val="0"/>
              </a:spcBef>
              <a:defRPr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Челябинская область</a:t>
            </a: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flipV="1">
            <a:off x="1214414" y="260332"/>
            <a:ext cx="7643866" cy="2341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Прямоугольник 8"/>
          <p:cNvSpPr/>
          <p:nvPr/>
        </p:nvSpPr>
        <p:spPr>
          <a:xfrm>
            <a:off x="1071538" y="357166"/>
            <a:ext cx="514353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Достигнутые результаты по проекту</a:t>
            </a:r>
            <a:endParaRPr lang="ru-RU" dirty="0"/>
          </a:p>
        </p:txBody>
      </p:sp>
      <p:pic>
        <p:nvPicPr>
          <p:cNvPr id="11" name="Рисунок 10"/>
          <p:cNvPicPr/>
          <p:nvPr/>
        </p:nvPicPr>
        <p:blipFill>
          <a:blip r:embed="rId4"/>
          <a:srcRect l="24316" t="32751" r="22644" b="23243"/>
          <a:stretch>
            <a:fillRect/>
          </a:stretch>
        </p:blipFill>
        <p:spPr bwMode="auto">
          <a:xfrm>
            <a:off x="500034" y="928670"/>
            <a:ext cx="7643866" cy="25717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642910" y="3286124"/>
            <a:ext cx="1928826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505075" algn="l"/>
              </a:tabLst>
            </a:pPr>
            <a:r>
              <a:rPr kumimoji="0" 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мероприятия</a:t>
            </a: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: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4" name="Рисунок 13"/>
          <p:cNvPicPr/>
          <p:nvPr/>
        </p:nvPicPr>
        <p:blipFill>
          <a:blip r:embed="rId5"/>
          <a:srcRect l="27739" t="25071" r="24194" b="52454"/>
          <a:stretch>
            <a:fillRect/>
          </a:stretch>
        </p:blipFill>
        <p:spPr bwMode="auto">
          <a:xfrm>
            <a:off x="428596" y="3571876"/>
            <a:ext cx="7858180" cy="171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Rectangle 1"/>
          <p:cNvSpPr>
            <a:spLocks noChangeArrowheads="1"/>
          </p:cNvSpPr>
          <p:nvPr/>
        </p:nvSpPr>
        <p:spPr bwMode="auto">
          <a:xfrm>
            <a:off x="714348" y="5143512"/>
            <a:ext cx="2000264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505075" algn="l"/>
              </a:tabLst>
            </a:pP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эффекты: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3" name="Рисунок 12"/>
          <p:cNvPicPr/>
          <p:nvPr/>
        </p:nvPicPr>
        <p:blipFill>
          <a:blip r:embed="rId5"/>
          <a:srcRect l="27739" t="49606" r="24194" b="29979"/>
          <a:stretch>
            <a:fillRect/>
          </a:stretch>
        </p:blipFill>
        <p:spPr bwMode="auto">
          <a:xfrm>
            <a:off x="571472" y="5429264"/>
            <a:ext cx="7500990" cy="14287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785794"/>
            <a:ext cx="8488818" cy="642942"/>
          </a:xfrm>
        </p:spPr>
        <p:txBody>
          <a:bodyPr>
            <a:normAutofit fontScale="90000"/>
          </a:bodyPr>
          <a:lstStyle/>
          <a:p>
            <a:r>
              <a:rPr lang="ru-RU" sz="1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Стандарт   процесса  публикации информационных материалов </a:t>
            </a:r>
            <a:br>
              <a:rPr lang="ru-RU" sz="1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8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 образовательных событиях в сети ИНТЕРНЕТ</a:t>
            </a:r>
            <a: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6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7</a:t>
            </a:fld>
            <a:endParaRPr lang="ru-RU"/>
          </a:p>
        </p:txBody>
      </p:sp>
      <p:sp>
        <p:nvSpPr>
          <p:cNvPr id="7" name="Заголовок 1"/>
          <p:cNvSpPr txBox="1">
            <a:spLocks/>
          </p:cNvSpPr>
          <p:nvPr/>
        </p:nvSpPr>
        <p:spPr>
          <a:xfrm>
            <a:off x="1084414" y="179609"/>
            <a:ext cx="4773470" cy="3600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just">
              <a:defRPr/>
            </a:pPr>
            <a:r>
              <a:rPr lang="ru-RU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Челябинская область</a:t>
            </a: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27066" y="497018"/>
            <a:ext cx="6957847" cy="28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3" descr="C:\Users\Администратор\Desktop\Coat_of_arms_of_Chelyabinsk_Oblast.svg.png">
            <a:extLst>
              <a:ext uri="{FF2B5EF4-FFF2-40B4-BE49-F238E27FC236}">
                <a16:creationId xmlns:a16="http://schemas.microsoft.com/office/drawing/2014/main" xmlns="" id="{9CAB8852-A417-4D29-8B91-8360D3232C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3844" y="34058"/>
            <a:ext cx="590504" cy="7593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Прямоугольник 15"/>
          <p:cNvSpPr/>
          <p:nvPr/>
        </p:nvSpPr>
        <p:spPr>
          <a:xfrm>
            <a:off x="285720" y="2857496"/>
            <a:ext cx="1928826" cy="571504"/>
          </a:xfrm>
          <a:prstGeom prst="rect">
            <a:avLst/>
          </a:prstGeom>
          <a:solidFill>
            <a:srgbClr val="ADD1F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ru-RU" sz="12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Решение организационных вопросов</a:t>
            </a:r>
            <a:endParaRPr lang="ru-RU" sz="1200" dirty="0"/>
          </a:p>
        </p:txBody>
      </p:sp>
      <p:grpSp>
        <p:nvGrpSpPr>
          <p:cNvPr id="17" name="Группа 16"/>
          <p:cNvGrpSpPr/>
          <p:nvPr/>
        </p:nvGrpSpPr>
        <p:grpSpPr>
          <a:xfrm>
            <a:off x="1071538" y="3500437"/>
            <a:ext cx="500066" cy="928694"/>
            <a:chOff x="5633857" y="533062"/>
            <a:chExt cx="512265" cy="554954"/>
          </a:xfrm>
        </p:grpSpPr>
        <p:sp>
          <p:nvSpPr>
            <p:cNvPr id="18" name="Стрелка вниз 17"/>
            <p:cNvSpPr/>
            <p:nvPr/>
          </p:nvSpPr>
          <p:spPr>
            <a:xfrm>
              <a:off x="5633857" y="533062"/>
              <a:ext cx="512265" cy="554954"/>
            </a:xfrm>
            <a:prstGeom prst="downArrow">
              <a:avLst>
                <a:gd name="adj1" fmla="val 55000"/>
                <a:gd name="adj2" fmla="val 45000"/>
              </a:avLst>
            </a:prstGeom>
            <a:solidFill>
              <a:srgbClr val="0070C0">
                <a:alpha val="90000"/>
              </a:srgbClr>
            </a:solidFill>
          </p:spPr>
          <p:style>
            <a:ln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9" name="Стрелка вниз 4"/>
            <p:cNvSpPr/>
            <p:nvPr/>
          </p:nvSpPr>
          <p:spPr>
            <a:xfrm>
              <a:off x="5749117" y="575751"/>
              <a:ext cx="281745" cy="38547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9210" tIns="29210" rIns="29210" bIns="29210" numCol="1" spcCol="1270" anchor="ctr" anchorCtr="0">
              <a:noAutofit/>
            </a:bodyPr>
            <a:lstStyle/>
            <a:p>
              <a:pPr lvl="0" algn="ctr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2300" kern="1200">
                <a:solidFill>
                  <a:srgbClr val="002060"/>
                </a:solidFill>
              </a:endParaRPr>
            </a:p>
          </p:txBody>
        </p:sp>
      </p:grpSp>
      <p:sp>
        <p:nvSpPr>
          <p:cNvPr id="21" name="Прямоугольник 20"/>
          <p:cNvSpPr/>
          <p:nvPr/>
        </p:nvSpPr>
        <p:spPr>
          <a:xfrm>
            <a:off x="357158" y="6072206"/>
            <a:ext cx="1785950" cy="642942"/>
          </a:xfrm>
          <a:prstGeom prst="rect">
            <a:avLst/>
          </a:prstGeom>
          <a:solidFill>
            <a:srgbClr val="ADD1F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ru-RU" sz="11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Проведение мероприятия, фотосъемка, видеосъёмка</a:t>
            </a:r>
            <a:endParaRPr lang="ru-RU" sz="1100" dirty="0">
              <a:solidFill>
                <a:schemeClr val="tx1"/>
              </a:solidFill>
            </a:endParaRPr>
          </a:p>
        </p:txBody>
      </p:sp>
      <p:grpSp>
        <p:nvGrpSpPr>
          <p:cNvPr id="22" name="Группа 21"/>
          <p:cNvGrpSpPr/>
          <p:nvPr/>
        </p:nvGrpSpPr>
        <p:grpSpPr>
          <a:xfrm rot="16200000">
            <a:off x="2536017" y="5822173"/>
            <a:ext cx="500066" cy="1143008"/>
            <a:chOff x="5633857" y="575751"/>
            <a:chExt cx="512265" cy="512265"/>
          </a:xfrm>
        </p:grpSpPr>
        <p:sp>
          <p:nvSpPr>
            <p:cNvPr id="23" name="Стрелка вниз 22"/>
            <p:cNvSpPr/>
            <p:nvPr/>
          </p:nvSpPr>
          <p:spPr>
            <a:xfrm>
              <a:off x="5633857" y="575751"/>
              <a:ext cx="512265" cy="512265"/>
            </a:xfrm>
            <a:prstGeom prst="downArrow">
              <a:avLst>
                <a:gd name="adj1" fmla="val 55000"/>
                <a:gd name="adj2" fmla="val 45000"/>
              </a:avLst>
            </a:prstGeom>
            <a:solidFill>
              <a:srgbClr val="0070C0">
                <a:alpha val="90000"/>
              </a:srgbClr>
            </a:solidFill>
          </p:spPr>
          <p:style>
            <a:ln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4" name="Стрелка вниз 4"/>
            <p:cNvSpPr/>
            <p:nvPr/>
          </p:nvSpPr>
          <p:spPr>
            <a:xfrm>
              <a:off x="5749117" y="575751"/>
              <a:ext cx="281745" cy="38547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9210" tIns="29210" rIns="29210" bIns="29210" numCol="1" spcCol="1270" anchor="ctr" anchorCtr="0">
              <a:noAutofit/>
            </a:bodyPr>
            <a:lstStyle/>
            <a:p>
              <a:pPr lvl="0" algn="ctr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2300" kern="1200">
                <a:solidFill>
                  <a:srgbClr val="002060"/>
                </a:solidFill>
              </a:endParaRPr>
            </a:p>
          </p:txBody>
        </p:sp>
      </p:grpSp>
      <p:sp>
        <p:nvSpPr>
          <p:cNvPr id="25" name="Прямоугольник 24"/>
          <p:cNvSpPr/>
          <p:nvPr/>
        </p:nvSpPr>
        <p:spPr>
          <a:xfrm>
            <a:off x="3428992" y="6000768"/>
            <a:ext cx="2000264" cy="714380"/>
          </a:xfrm>
          <a:prstGeom prst="rect">
            <a:avLst/>
          </a:prstGeom>
          <a:solidFill>
            <a:srgbClr val="ADD1F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ru-RU" sz="11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Отбор фото/видео материала в соответствии с  требованиями </a:t>
            </a:r>
          </a:p>
          <a:p>
            <a:pPr lvl="0"/>
            <a:r>
              <a:rPr lang="ru-RU" sz="11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(5 фото) на группу</a:t>
            </a:r>
            <a:endParaRPr lang="ru-RU" sz="1100" dirty="0">
              <a:solidFill>
                <a:schemeClr val="tx1"/>
              </a:solidFill>
            </a:endParaRPr>
          </a:p>
        </p:txBody>
      </p:sp>
      <p:grpSp>
        <p:nvGrpSpPr>
          <p:cNvPr id="26" name="Группа 25"/>
          <p:cNvGrpSpPr/>
          <p:nvPr/>
        </p:nvGrpSpPr>
        <p:grpSpPr>
          <a:xfrm rot="16200000">
            <a:off x="5944580" y="5699527"/>
            <a:ext cx="571504" cy="1285884"/>
            <a:chOff x="5633857" y="575751"/>
            <a:chExt cx="512265" cy="512265"/>
          </a:xfrm>
        </p:grpSpPr>
        <p:sp>
          <p:nvSpPr>
            <p:cNvPr id="27" name="Стрелка вниз 26"/>
            <p:cNvSpPr/>
            <p:nvPr/>
          </p:nvSpPr>
          <p:spPr>
            <a:xfrm>
              <a:off x="5633857" y="575751"/>
              <a:ext cx="512265" cy="512265"/>
            </a:xfrm>
            <a:prstGeom prst="downArrow">
              <a:avLst>
                <a:gd name="adj1" fmla="val 55000"/>
                <a:gd name="adj2" fmla="val 45000"/>
              </a:avLst>
            </a:prstGeom>
            <a:solidFill>
              <a:srgbClr val="0070C0">
                <a:alpha val="90000"/>
              </a:srgbClr>
            </a:solidFill>
          </p:spPr>
          <p:style>
            <a:ln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8" name="Стрелка вниз 4"/>
            <p:cNvSpPr/>
            <p:nvPr/>
          </p:nvSpPr>
          <p:spPr>
            <a:xfrm>
              <a:off x="5749117" y="575751"/>
              <a:ext cx="281745" cy="38547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9210" tIns="29210" rIns="29210" bIns="29210" numCol="1" spcCol="1270" anchor="ctr" anchorCtr="0">
              <a:noAutofit/>
            </a:bodyPr>
            <a:lstStyle/>
            <a:p>
              <a:pPr lvl="0" algn="ctr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2300" kern="1200">
                <a:solidFill>
                  <a:srgbClr val="002060"/>
                </a:solidFill>
              </a:endParaRPr>
            </a:p>
          </p:txBody>
        </p:sp>
      </p:grpSp>
      <p:sp>
        <p:nvSpPr>
          <p:cNvPr id="29" name="Прямоугольник 28"/>
          <p:cNvSpPr/>
          <p:nvPr/>
        </p:nvSpPr>
        <p:spPr>
          <a:xfrm>
            <a:off x="7000892" y="6072206"/>
            <a:ext cx="1857388" cy="642942"/>
          </a:xfrm>
          <a:prstGeom prst="rect">
            <a:avLst/>
          </a:prstGeom>
          <a:solidFill>
            <a:srgbClr val="ADD1F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ru-RU" sz="11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Обработка фото/видео материала в специальных программах</a:t>
            </a:r>
            <a:endParaRPr lang="ru-RU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/>
            <a:endParaRPr lang="ru-RU" sz="1200" dirty="0">
              <a:solidFill>
                <a:schemeClr val="tx1"/>
              </a:solidFill>
            </a:endParaRPr>
          </a:p>
        </p:txBody>
      </p:sp>
      <p:grpSp>
        <p:nvGrpSpPr>
          <p:cNvPr id="30" name="Группа 29"/>
          <p:cNvGrpSpPr/>
          <p:nvPr/>
        </p:nvGrpSpPr>
        <p:grpSpPr>
          <a:xfrm rot="10800000">
            <a:off x="7715272" y="3857627"/>
            <a:ext cx="357190" cy="571503"/>
            <a:chOff x="5633857" y="575751"/>
            <a:chExt cx="512265" cy="512265"/>
          </a:xfrm>
        </p:grpSpPr>
        <p:sp>
          <p:nvSpPr>
            <p:cNvPr id="31" name="Стрелка вниз 30"/>
            <p:cNvSpPr/>
            <p:nvPr/>
          </p:nvSpPr>
          <p:spPr>
            <a:xfrm>
              <a:off x="5633857" y="575751"/>
              <a:ext cx="512265" cy="512265"/>
            </a:xfrm>
            <a:prstGeom prst="downArrow">
              <a:avLst>
                <a:gd name="adj1" fmla="val 55000"/>
                <a:gd name="adj2" fmla="val 45000"/>
              </a:avLst>
            </a:prstGeom>
            <a:solidFill>
              <a:srgbClr val="0070C0">
                <a:alpha val="90000"/>
              </a:srgbClr>
            </a:solidFill>
          </p:spPr>
          <p:style>
            <a:ln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2" name="Стрелка вниз 4"/>
            <p:cNvSpPr/>
            <p:nvPr/>
          </p:nvSpPr>
          <p:spPr>
            <a:xfrm>
              <a:off x="5749117" y="575751"/>
              <a:ext cx="281745" cy="38547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9210" tIns="29210" rIns="29210" bIns="29210" numCol="1" spcCol="1270" anchor="ctr" anchorCtr="0">
              <a:noAutofit/>
            </a:bodyPr>
            <a:lstStyle/>
            <a:p>
              <a:pPr lvl="0" algn="ctr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2300" kern="1200">
                <a:solidFill>
                  <a:srgbClr val="002060"/>
                </a:solidFill>
              </a:endParaRPr>
            </a:p>
          </p:txBody>
        </p:sp>
      </p:grpSp>
      <p:sp>
        <p:nvSpPr>
          <p:cNvPr id="33" name="Прямоугольник 32"/>
          <p:cNvSpPr/>
          <p:nvPr/>
        </p:nvSpPr>
        <p:spPr>
          <a:xfrm>
            <a:off x="7143768" y="3429000"/>
            <a:ext cx="1500198" cy="428628"/>
          </a:xfrm>
          <a:prstGeom prst="rect">
            <a:avLst/>
          </a:prstGeom>
          <a:solidFill>
            <a:srgbClr val="ADD1F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ru-RU" sz="11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sz="11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Подготовка текста к публикации</a:t>
            </a:r>
          </a:p>
          <a:p>
            <a:pPr lvl="0"/>
            <a:endParaRPr lang="ru-RU" sz="1200" dirty="0">
              <a:solidFill>
                <a:schemeClr val="tx1"/>
              </a:solidFill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4000496" y="2857496"/>
            <a:ext cx="1785950" cy="500066"/>
          </a:xfrm>
          <a:prstGeom prst="rect">
            <a:avLst/>
          </a:prstGeom>
          <a:solidFill>
            <a:srgbClr val="ADD1FD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ru-RU" sz="11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lvl="0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11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Передача материала (фото/видео + текст) ответственному </a:t>
            </a:r>
          </a:p>
          <a:p>
            <a:pPr lvl="0"/>
            <a:endParaRPr lang="ru-RU" sz="1200" dirty="0">
              <a:solidFill>
                <a:schemeClr val="tx1"/>
              </a:solidFill>
            </a:endParaRPr>
          </a:p>
        </p:txBody>
      </p:sp>
      <p:pic>
        <p:nvPicPr>
          <p:cNvPr id="36" name="Рисунок 35" descr="C:\Users\User\Desktop\2.jpg"/>
          <p:cNvPicPr/>
          <p:nvPr/>
        </p:nvPicPr>
        <p:blipFill>
          <a:blip r:embed="rId4"/>
          <a:srcRect t="27484" r="4545" b="17336"/>
          <a:stretch>
            <a:fillRect/>
          </a:stretch>
        </p:blipFill>
        <p:spPr bwMode="auto">
          <a:xfrm>
            <a:off x="3428992" y="4429132"/>
            <a:ext cx="2000264" cy="1571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7" name="Рисунок 36" descr="C:\Users\User\Desktop\1.jpg"/>
          <p:cNvPicPr/>
          <p:nvPr/>
        </p:nvPicPr>
        <p:blipFill>
          <a:blip r:embed="rId5"/>
          <a:srcRect l="22292" t="20156" r="16875" b="23125"/>
          <a:stretch>
            <a:fillRect/>
          </a:stretch>
        </p:blipFill>
        <p:spPr bwMode="auto">
          <a:xfrm>
            <a:off x="7000892" y="4500570"/>
            <a:ext cx="1857388" cy="15620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8" name="Группа 37"/>
          <p:cNvGrpSpPr/>
          <p:nvPr/>
        </p:nvGrpSpPr>
        <p:grpSpPr>
          <a:xfrm rot="10800000">
            <a:off x="7664930" y="2901035"/>
            <a:ext cx="357190" cy="500066"/>
            <a:chOff x="5633857" y="575751"/>
            <a:chExt cx="512265" cy="512265"/>
          </a:xfrm>
        </p:grpSpPr>
        <p:sp>
          <p:nvSpPr>
            <p:cNvPr id="39" name="Стрелка вниз 38"/>
            <p:cNvSpPr/>
            <p:nvPr/>
          </p:nvSpPr>
          <p:spPr>
            <a:xfrm>
              <a:off x="5633857" y="575751"/>
              <a:ext cx="512265" cy="512265"/>
            </a:xfrm>
            <a:prstGeom prst="downArrow">
              <a:avLst>
                <a:gd name="adj1" fmla="val 55000"/>
                <a:gd name="adj2" fmla="val 45000"/>
              </a:avLst>
            </a:prstGeom>
            <a:solidFill>
              <a:srgbClr val="0070C0">
                <a:alpha val="90000"/>
              </a:srgbClr>
            </a:solidFill>
          </p:spPr>
          <p:style>
            <a:ln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40" name="Стрелка вниз 4"/>
            <p:cNvSpPr/>
            <p:nvPr/>
          </p:nvSpPr>
          <p:spPr>
            <a:xfrm>
              <a:off x="5749117" y="575751"/>
              <a:ext cx="281745" cy="38547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9210" tIns="29210" rIns="29210" bIns="29210" numCol="1" spcCol="1270" anchor="ctr" anchorCtr="0">
              <a:noAutofit/>
            </a:bodyPr>
            <a:lstStyle/>
            <a:p>
              <a:pPr lvl="0" algn="ctr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2300" kern="1200">
                <a:solidFill>
                  <a:srgbClr val="002060"/>
                </a:solidFill>
              </a:endParaRPr>
            </a:p>
          </p:txBody>
        </p:sp>
      </p:grpSp>
      <p:grpSp>
        <p:nvGrpSpPr>
          <p:cNvPr id="41" name="Группа 40"/>
          <p:cNvGrpSpPr/>
          <p:nvPr/>
        </p:nvGrpSpPr>
        <p:grpSpPr>
          <a:xfrm rot="5400000">
            <a:off x="6244589" y="1613756"/>
            <a:ext cx="428628" cy="1285884"/>
            <a:chOff x="5633857" y="575751"/>
            <a:chExt cx="512265" cy="512265"/>
          </a:xfrm>
        </p:grpSpPr>
        <p:sp>
          <p:nvSpPr>
            <p:cNvPr id="42" name="Стрелка вниз 41"/>
            <p:cNvSpPr/>
            <p:nvPr/>
          </p:nvSpPr>
          <p:spPr>
            <a:xfrm>
              <a:off x="5633857" y="575751"/>
              <a:ext cx="512265" cy="512265"/>
            </a:xfrm>
            <a:prstGeom prst="downArrow">
              <a:avLst>
                <a:gd name="adj1" fmla="val 55000"/>
                <a:gd name="adj2" fmla="val 45000"/>
              </a:avLst>
            </a:prstGeom>
            <a:solidFill>
              <a:srgbClr val="0070C0">
                <a:alpha val="90000"/>
              </a:srgbClr>
            </a:solidFill>
          </p:spPr>
          <p:style>
            <a:lnRef idx="1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alpha val="90000"/>
                <a:tint val="40000"/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43" name="Стрелка вниз 4"/>
            <p:cNvSpPr/>
            <p:nvPr/>
          </p:nvSpPr>
          <p:spPr>
            <a:xfrm>
              <a:off x="5749117" y="575751"/>
              <a:ext cx="281745" cy="38547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9210" tIns="29210" rIns="29210" bIns="29210" numCol="1" spcCol="1270" anchor="ctr" anchorCtr="0">
              <a:noAutofit/>
            </a:bodyPr>
            <a:lstStyle/>
            <a:p>
              <a:pPr lvl="0" algn="ctr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ru-RU" sz="2300" kern="1200">
                <a:solidFill>
                  <a:srgbClr val="002060"/>
                </a:solidFill>
              </a:endParaRPr>
            </a:p>
          </p:txBody>
        </p:sp>
      </p:grpSp>
      <p:pic>
        <p:nvPicPr>
          <p:cNvPr id="45" name="Рисунок 44" descr="C:\Users\User\Desktop\PHOTO-2023-02-01-11-53-12.jpg"/>
          <p:cNvPicPr/>
          <p:nvPr/>
        </p:nvPicPr>
        <p:blipFill>
          <a:blip r:embed="rId6" cstate="print"/>
          <a:srcRect l="14591" t="22009" r="7531"/>
          <a:stretch>
            <a:fillRect/>
          </a:stretch>
        </p:blipFill>
        <p:spPr bwMode="auto">
          <a:xfrm>
            <a:off x="357158" y="4429132"/>
            <a:ext cx="1785950" cy="16430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6" name="Рисунок 45" descr="C:\Users\User\Desktop\IMG_6448.jpg"/>
          <p:cNvPicPr/>
          <p:nvPr/>
        </p:nvPicPr>
        <p:blipFill>
          <a:blip r:embed="rId7" cstate="print"/>
          <a:srcRect t="9328"/>
          <a:stretch>
            <a:fillRect/>
          </a:stretch>
        </p:blipFill>
        <p:spPr bwMode="auto">
          <a:xfrm>
            <a:off x="7143768" y="1214422"/>
            <a:ext cx="1285884" cy="17383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" name="Рисунок 46" descr="C:\Users\User\Desktop\IMG_6463.jpg"/>
          <p:cNvPicPr/>
          <p:nvPr/>
        </p:nvPicPr>
        <p:blipFill>
          <a:blip r:embed="rId8"/>
          <a:srcRect t="42031" b="7656"/>
          <a:stretch>
            <a:fillRect/>
          </a:stretch>
        </p:blipFill>
        <p:spPr bwMode="auto">
          <a:xfrm>
            <a:off x="4000496" y="1428736"/>
            <a:ext cx="1785950" cy="14287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8" name="Рисунок 47" descr="C:\Users\User\Desktop\IMG_6459.jpg"/>
          <p:cNvPicPr/>
          <p:nvPr/>
        </p:nvPicPr>
        <p:blipFill>
          <a:blip r:embed="rId9"/>
          <a:srcRect t="37813" b="15000"/>
          <a:stretch>
            <a:fillRect/>
          </a:stretch>
        </p:blipFill>
        <p:spPr bwMode="auto">
          <a:xfrm>
            <a:off x="285720" y="1285860"/>
            <a:ext cx="1928826" cy="15716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3092443581"/>
      </p:ext>
    </p:extLst>
  </p:cSld>
  <p:clrMapOvr>
    <a:masterClrMapping/>
  </p:clrMapOvr>
  <p:transition advTm="9906"/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3083</TotalTime>
  <Words>319</Words>
  <Application>Microsoft Office PowerPoint</Application>
  <PresentationFormat>Экран (4:3)</PresentationFormat>
  <Paragraphs>155</Paragraphs>
  <Slides>7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Тема Office</vt:lpstr>
      <vt:lpstr>Челябинская область</vt:lpstr>
      <vt:lpstr>Слайд 2</vt:lpstr>
      <vt:lpstr>Слайд 3</vt:lpstr>
      <vt:lpstr>Слайд 4</vt:lpstr>
      <vt:lpstr>Слайд 5</vt:lpstr>
      <vt:lpstr>Слайд 6</vt:lpstr>
      <vt:lpstr>Стандарт   процесса  публикации информационных материалов  об образовательных событиях в сети ИНТЕРНЕТ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Название организации</dc:title>
  <dc:creator>Шиянова Елена Николаевна</dc:creator>
  <cp:lastModifiedBy>User</cp:lastModifiedBy>
  <cp:revision>500</cp:revision>
  <cp:lastPrinted>2019-04-25T09:14:46Z</cp:lastPrinted>
  <dcterms:created xsi:type="dcterms:W3CDTF">2018-08-20T14:01:12Z</dcterms:created>
  <dcterms:modified xsi:type="dcterms:W3CDTF">2023-03-24T08:08:22Z</dcterms:modified>
</cp:coreProperties>
</file>