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4" r:id="rId2"/>
    <p:sldId id="306" r:id="rId3"/>
    <p:sldId id="313" r:id="rId4"/>
    <p:sldId id="319" r:id="rId5"/>
    <p:sldId id="320" r:id="rId6"/>
    <p:sldId id="314" r:id="rId7"/>
    <p:sldId id="304" r:id="rId8"/>
    <p:sldId id="303" r:id="rId9"/>
    <p:sldId id="305" r:id="rId10"/>
    <p:sldId id="309" r:id="rId11"/>
    <p:sldId id="324" r:id="rId12"/>
    <p:sldId id="338" r:id="rId13"/>
    <p:sldId id="339" r:id="rId14"/>
    <p:sldId id="307" r:id="rId15"/>
    <p:sldId id="321" r:id="rId16"/>
    <p:sldId id="340" r:id="rId17"/>
    <p:sldId id="337" r:id="rId1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Rg st="1" end="22"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D1FD"/>
    <a:srgbClr val="9EE0FE"/>
    <a:srgbClr val="A3B2F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380" autoAdjust="0"/>
  </p:normalViewPr>
  <p:slideViewPr>
    <p:cSldViewPr>
      <p:cViewPr>
        <p:scale>
          <a:sx n="100" d="100"/>
          <a:sy n="100" d="100"/>
        </p:scale>
        <p:origin x="-516" y="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" loCatId="pyramid" qsTypeId="urn:microsoft.com/office/officeart/2005/8/quickstyle/simple1" qsCatId="simple" csTypeId="urn:microsoft.com/office/officeart/2005/8/colors/accent4_5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tx1"/>
              </a:solidFill>
            </a:rPr>
            <a:t>Федеральный </a:t>
          </a:r>
        </a:p>
        <a:p>
          <a:r>
            <a:rPr lang="ru-RU" sz="1200" b="1" dirty="0" smtClean="0">
              <a:solidFill>
                <a:schemeClr val="tx1"/>
              </a:solidFill>
            </a:rPr>
            <a:t>Уровень Министерство просвещения РФ</a:t>
          </a:r>
          <a:endParaRPr lang="ru-RU" sz="1200" b="1" dirty="0">
            <a:solidFill>
              <a:schemeClr val="tx1"/>
            </a:solidFill>
          </a:endParaRP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</a:t>
          </a:r>
          <a:r>
            <a:rPr lang="ru-RU" sz="1200" b="1" dirty="0" smtClean="0"/>
            <a:t>уровень</a:t>
          </a:r>
        </a:p>
        <a:p>
          <a:r>
            <a:rPr lang="ru-RU" sz="1200" b="1" dirty="0" smtClean="0"/>
            <a:t>Министерство образования и науки Челябинской области,</a:t>
          </a:r>
        </a:p>
        <a:p>
          <a:r>
            <a:rPr lang="ru-RU" sz="1200" b="1" dirty="0" smtClean="0"/>
            <a:t>ГБУ ДПО ЧИРПО</a:t>
          </a:r>
          <a:endParaRPr lang="ru-RU" sz="1200" b="1" dirty="0"/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</a:t>
          </a:r>
          <a:r>
            <a:rPr lang="ru-RU" sz="1200" b="1" dirty="0" smtClean="0"/>
            <a:t>ДО</a:t>
          </a:r>
        </a:p>
        <a:p>
          <a:r>
            <a:rPr lang="ru-RU" sz="1200" b="1" dirty="0" smtClean="0"/>
            <a:t>МДОУ «ДС  «Сказка» г.Катав-Ивановска»</a:t>
          </a:r>
          <a:endParaRPr lang="ru-RU" sz="1200" b="1" dirty="0"/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792CBD91-D1FA-4645-B0E6-1E344FDF5B5F}" type="presOf" srcId="{F014B99B-BC0F-4D51-AA35-03139CBC5BDF}" destId="{158BBE6D-1C8E-4142-827F-B1B32D20364B}" srcOrd="1" destOrd="0" presId="urn:microsoft.com/office/officeart/2005/8/layout/pyramid1"/>
    <dgm:cxn modelId="{EBAC2FB6-06C0-4A9E-9E1C-FA45C82478E1}" type="presOf" srcId="{F014B99B-BC0F-4D51-AA35-03139CBC5BDF}" destId="{47753778-DDCD-4F66-8671-0963E55AC1AB}" srcOrd="0" destOrd="0" presId="urn:microsoft.com/office/officeart/2005/8/layout/pyramid1"/>
    <dgm:cxn modelId="{87C54C2A-2433-412F-AFDC-EF80684BA9FB}" type="presOf" srcId="{C055D918-0D48-44D3-9287-CAE1B93EB64A}" destId="{8C222443-D6D5-437E-8A06-7845FF64044F}" srcOrd="0" destOrd="0" presId="urn:microsoft.com/office/officeart/2005/8/layout/pyramid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684A2119-F004-4EA4-91AB-934B6F8401A9}" type="presOf" srcId="{8380A261-4409-4C6B-8A07-0D64C5422F6D}" destId="{3405B94A-B110-4EB0-B99D-680A85764021}" srcOrd="0" destOrd="0" presId="urn:microsoft.com/office/officeart/2005/8/layout/pyramid1"/>
    <dgm:cxn modelId="{1E5B1BBB-EB15-427C-923B-76FB6018FA59}" type="presOf" srcId="{8380A261-4409-4C6B-8A07-0D64C5422F6D}" destId="{EB789FCB-B92C-4A52-BB06-4A95FA62001B}" srcOrd="1" destOrd="0" presId="urn:microsoft.com/office/officeart/2005/8/layout/pyramid1"/>
    <dgm:cxn modelId="{CB6F3BE7-F153-4CED-8270-72A0F84A15F2}" type="presOf" srcId="{CBB2EDB4-08BF-49DB-9282-C363CE23E3D0}" destId="{8064A9E2-4365-4891-A563-4210D9FE6047}" srcOrd="1" destOrd="0" presId="urn:microsoft.com/office/officeart/2005/8/layout/pyramid1"/>
    <dgm:cxn modelId="{E02952A2-E36A-4C36-9F3E-BBB3A16BEAFF}" type="presOf" srcId="{CBB2EDB4-08BF-49DB-9282-C363CE23E3D0}" destId="{7099C5AD-A666-455F-9144-31509FAE35FB}" srcOrd="0" destOrd="0" presId="urn:microsoft.com/office/officeart/2005/8/layout/pyramid1"/>
    <dgm:cxn modelId="{FC54928D-8489-45BE-A419-478DF3152712}" type="presParOf" srcId="{8C222443-D6D5-437E-8A06-7845FF64044F}" destId="{8E592AC7-B094-488F-86DE-8B46AA43A5F7}" srcOrd="0" destOrd="0" presId="urn:microsoft.com/office/officeart/2005/8/layout/pyramid1"/>
    <dgm:cxn modelId="{DC294B94-6F0D-4281-8DCC-7EE503DCE163}" type="presParOf" srcId="{8E592AC7-B094-488F-86DE-8B46AA43A5F7}" destId="{47753778-DDCD-4F66-8671-0963E55AC1AB}" srcOrd="0" destOrd="0" presId="urn:microsoft.com/office/officeart/2005/8/layout/pyramid1"/>
    <dgm:cxn modelId="{32B8B60D-2A65-4E4C-9F0F-98AF62A9611C}" type="presParOf" srcId="{8E592AC7-B094-488F-86DE-8B46AA43A5F7}" destId="{158BBE6D-1C8E-4142-827F-B1B32D20364B}" srcOrd="1" destOrd="0" presId="urn:microsoft.com/office/officeart/2005/8/layout/pyramid1"/>
    <dgm:cxn modelId="{4C8D2E90-553F-4C69-9633-5DB19C6B4730}" type="presParOf" srcId="{8C222443-D6D5-437E-8A06-7845FF64044F}" destId="{08609C55-E487-4600-AFD0-8994D3888F22}" srcOrd="1" destOrd="0" presId="urn:microsoft.com/office/officeart/2005/8/layout/pyramid1"/>
    <dgm:cxn modelId="{9AE41948-5B39-48DA-8B26-40AF888C607C}" type="presParOf" srcId="{08609C55-E487-4600-AFD0-8994D3888F22}" destId="{7099C5AD-A666-455F-9144-31509FAE35FB}" srcOrd="0" destOrd="0" presId="urn:microsoft.com/office/officeart/2005/8/layout/pyramid1"/>
    <dgm:cxn modelId="{EDA768DD-D368-40A1-A0BA-204DC4265C49}" type="presParOf" srcId="{08609C55-E487-4600-AFD0-8994D3888F22}" destId="{8064A9E2-4365-4891-A563-4210D9FE6047}" srcOrd="1" destOrd="0" presId="urn:microsoft.com/office/officeart/2005/8/layout/pyramid1"/>
    <dgm:cxn modelId="{EE52A2AF-CD13-415D-9E54-7F7697F26A0C}" type="presParOf" srcId="{8C222443-D6D5-437E-8A06-7845FF64044F}" destId="{4E66420A-6794-4210-A8DC-A681DFE94B26}" srcOrd="2" destOrd="0" presId="urn:microsoft.com/office/officeart/2005/8/layout/pyramid1"/>
    <dgm:cxn modelId="{3162D02E-FA21-4300-B51B-7304BA500A88}" type="presParOf" srcId="{4E66420A-6794-4210-A8DC-A681DFE94B26}" destId="{3405B94A-B110-4EB0-B99D-680A85764021}" srcOrd="0" destOrd="0" presId="urn:microsoft.com/office/officeart/2005/8/layout/pyramid1"/>
    <dgm:cxn modelId="{48E779E7-74C8-4ED9-B4DB-8D03ECADD262}" type="presParOf" srcId="{4E66420A-6794-4210-A8DC-A681DFE94B26}" destId="{EB789FCB-B92C-4A52-BB06-4A95FA62001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EC8C0-9AF4-4C08-9FBE-E2B4BF8EDC03}">
      <dsp:nvSpPr>
        <dsp:cNvPr id="0" name=""/>
        <dsp:cNvSpPr/>
      </dsp:nvSpPr>
      <dsp:spPr>
        <a:xfrm>
          <a:off x="0" y="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</a:p>
      </dsp:txBody>
      <dsp:txXfrm>
        <a:off x="23535" y="23535"/>
        <a:ext cx="5264472" cy="756459"/>
      </dsp:txXfrm>
    </dsp:sp>
    <dsp:sp modelId="{FE366500-1CE0-4E21-ABD1-DA4624D064AC}">
      <dsp:nvSpPr>
        <dsp:cNvPr id="0" name=""/>
        <dsp:cNvSpPr/>
      </dsp:nvSpPr>
      <dsp:spPr>
        <a:xfrm>
          <a:off x="464895" y="91513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</a:p>
      </dsp:txBody>
      <dsp:txXfrm>
        <a:off x="488430" y="938665"/>
        <a:ext cx="5191296" cy="756459"/>
      </dsp:txXfrm>
    </dsp:sp>
    <dsp:sp modelId="{B6A03898-272E-4EF0-AF67-078971E9CE25}">
      <dsp:nvSpPr>
        <dsp:cNvPr id="0" name=""/>
        <dsp:cNvSpPr/>
      </dsp:nvSpPr>
      <dsp:spPr>
        <a:xfrm>
          <a:off x="929790" y="183026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</a:t>
          </a:r>
        </a:p>
      </dsp:txBody>
      <dsp:txXfrm>
        <a:off x="953325" y="1853795"/>
        <a:ext cx="5191296" cy="756459"/>
      </dsp:txXfrm>
    </dsp:sp>
    <dsp:sp modelId="{7B17664F-C9B3-4249-A8B8-C4D300FA926D}">
      <dsp:nvSpPr>
        <dsp:cNvPr id="0" name=""/>
        <dsp:cNvSpPr/>
      </dsp:nvSpPr>
      <dsp:spPr>
        <a:xfrm>
          <a:off x="1394686" y="2745390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</a:p>
      </dsp:txBody>
      <dsp:txXfrm>
        <a:off x="1418221" y="2768925"/>
        <a:ext cx="5191296" cy="756459"/>
      </dsp:txXfrm>
    </dsp:sp>
    <dsp:sp modelId="{6EA6D48D-BAD0-473B-A278-4CF37A911351}">
      <dsp:nvSpPr>
        <dsp:cNvPr id="0" name=""/>
        <dsp:cNvSpPr/>
      </dsp:nvSpPr>
      <dsp:spPr>
        <a:xfrm>
          <a:off x="1859581" y="3660521"/>
          <a:ext cx="6225556" cy="803529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</a:t>
          </a:r>
        </a:p>
      </dsp:txBody>
      <dsp:txXfrm>
        <a:off x="1883116" y="3684056"/>
        <a:ext cx="5191296" cy="756459"/>
      </dsp:txXfrm>
    </dsp:sp>
    <dsp:sp modelId="{AE9552E2-4F18-4949-BE6B-3424A9372BC7}">
      <dsp:nvSpPr>
        <dsp:cNvPr id="0" name=""/>
        <dsp:cNvSpPr/>
      </dsp:nvSpPr>
      <dsp:spPr>
        <a:xfrm>
          <a:off x="5703262" y="58702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>
            <a:solidFill>
              <a:srgbClr val="002060"/>
            </a:solidFill>
          </a:endParaRPr>
        </a:p>
      </dsp:txBody>
      <dsp:txXfrm>
        <a:off x="5820778" y="587022"/>
        <a:ext cx="287261" cy="393025"/>
      </dsp:txXfrm>
    </dsp:sp>
    <dsp:sp modelId="{03E2DFB3-AB61-455F-9BB7-2E64B786D895}">
      <dsp:nvSpPr>
        <dsp:cNvPr id="0" name=""/>
        <dsp:cNvSpPr/>
      </dsp:nvSpPr>
      <dsp:spPr>
        <a:xfrm>
          <a:off x="6168157" y="1502152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6285673" y="1502152"/>
        <a:ext cx="287261" cy="393025"/>
      </dsp:txXfrm>
    </dsp:sp>
    <dsp:sp modelId="{D89A8CAC-EB46-4693-A9F5-A064E8EFDD0C}">
      <dsp:nvSpPr>
        <dsp:cNvPr id="0" name=""/>
        <dsp:cNvSpPr/>
      </dsp:nvSpPr>
      <dsp:spPr>
        <a:xfrm>
          <a:off x="6633053" y="2403890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6750569" y="2403890"/>
        <a:ext cx="287261" cy="393025"/>
      </dsp:txXfrm>
    </dsp:sp>
    <dsp:sp modelId="{7B365600-431D-4308-99D7-92F1861F9C31}">
      <dsp:nvSpPr>
        <dsp:cNvPr id="0" name=""/>
        <dsp:cNvSpPr/>
      </dsp:nvSpPr>
      <dsp:spPr>
        <a:xfrm>
          <a:off x="7097948" y="3327949"/>
          <a:ext cx="522293" cy="522293"/>
        </a:xfrm>
        <a:prstGeom prst="downArrow">
          <a:avLst>
            <a:gd name="adj1" fmla="val 55000"/>
            <a:gd name="adj2" fmla="val 45000"/>
          </a:avLst>
        </a:prstGeom>
        <a:solidFill>
          <a:srgbClr val="0070C0">
            <a:alpha val="90000"/>
          </a:srgb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>
        <a:off x="7215464" y="3327949"/>
        <a:ext cx="287261" cy="393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pPr/>
              <a:t>20.10.2023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pPr/>
              <a:t>20.10.2023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microsoft.com/office/2007/relationships/diagramDrawing" Target="../diagrams/drawing2.xml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</a:t>
            </a:fld>
            <a:endParaRPr lang="ru-RU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A690F5C-004C-42B9-B72F-B786C782DD2F}"/>
              </a:ext>
            </a:extLst>
          </p:cNvPr>
          <p:cNvSpPr txBox="1"/>
          <p:nvPr/>
        </p:nvSpPr>
        <p:spPr>
          <a:xfrm>
            <a:off x="928662" y="642918"/>
            <a:ext cx="762401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«Детский сад «Сказка»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г.Катав-Ивановска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Катав-Ивановского муниципального района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A4A1D50-C345-4A34-88BD-4C0B81EE5703}"/>
              </a:ext>
            </a:extLst>
          </p:cNvPr>
          <p:cNvSpPr txBox="1"/>
          <p:nvPr/>
        </p:nvSpPr>
        <p:spPr>
          <a:xfrm>
            <a:off x="928662" y="1714488"/>
            <a:ext cx="7481142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 smtClean="0"/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Челябинской области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И.о.заведующего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Решетникова Ольга Николаевна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ED1909E-D425-4815-B6E0-8863093AA9F6}"/>
              </a:ext>
            </a:extLst>
          </p:cNvPr>
          <p:cNvSpPr txBox="1"/>
          <p:nvPr/>
        </p:nvSpPr>
        <p:spPr>
          <a:xfrm>
            <a:off x="642910" y="2786058"/>
            <a:ext cx="783833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Оптимизация  процесса смены белья в МДОУ «ДС «Сказка» г.Катав-Ивановска» 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1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Катав-Ивановск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3517441868"/>
      </p:ext>
    </p:extLst>
  </p:cSld>
  <p:clrMapOvr>
    <a:masterClrMapping/>
  </p:clrMapOvr>
  <p:transition advTm="968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User\Desktop\IMG_0160.jpg"/>
          <p:cNvPicPr>
            <a:picLocks noChangeAspect="1" noChangeArrowheads="1"/>
          </p:cNvPicPr>
          <p:nvPr/>
        </p:nvPicPr>
        <p:blipFill>
          <a:blip r:embed="rId3"/>
          <a:srcRect t="3125" r="1953" b="7813"/>
          <a:stretch>
            <a:fillRect/>
          </a:stretch>
        </p:blipFill>
        <p:spPr bwMode="auto">
          <a:xfrm rot="10800000">
            <a:off x="1428728" y="1000108"/>
            <a:ext cx="6215106" cy="42682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60944912"/>
      </p:ext>
    </p:extLst>
  </p:cSld>
  <p:clrMapOvr>
    <a:masterClrMapping/>
  </p:clrMapOvr>
  <p:transition advTm="926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1142976" y="642917"/>
            <a:ext cx="7948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92971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пКоманд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Руководитель и команда проекта</a:t>
            </a:r>
          </a:p>
        </p:txBody>
      </p:sp>
      <p:sp>
        <p:nvSpPr>
          <p:cNvPr id="12" name="CustomShape 2"/>
          <p:cNvSpPr/>
          <p:nvPr/>
        </p:nvSpPr>
        <p:spPr>
          <a:xfrm>
            <a:off x="250920" y="1071546"/>
            <a:ext cx="8635680" cy="2312454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CustomShape 3"/>
          <p:cNvSpPr/>
          <p:nvPr/>
        </p:nvSpPr>
        <p:spPr>
          <a:xfrm>
            <a:off x="206280" y="1089000"/>
            <a:ext cx="8652000" cy="2482876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ru-RU" sz="1400" b="1" u="sng" dirty="0" smtClean="0"/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Руководитель  проекта-</a:t>
            </a:r>
          </a:p>
          <a:p>
            <a:pPr>
              <a:lnSpc>
                <a:spcPct val="100000"/>
              </a:lnSpc>
            </a:pP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Решетникова Ольга Николаевна, и.о. заведующего</a:t>
            </a:r>
            <a:endParaRPr lang="ru-RU" sz="1400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CustomShape 1"/>
          <p:cNvSpPr/>
          <p:nvPr/>
        </p:nvSpPr>
        <p:spPr>
          <a:xfrm>
            <a:off x="142844" y="3429000"/>
            <a:ext cx="9001156" cy="2747432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857225" y="142853"/>
            <a:ext cx="2357454" cy="28575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9" name="CustomShape 4"/>
          <p:cNvSpPr/>
          <p:nvPr/>
        </p:nvSpPr>
        <p:spPr>
          <a:xfrm>
            <a:off x="357158" y="1928802"/>
            <a:ext cx="4572032" cy="86997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Команда проекта:</a:t>
            </a:r>
          </a:p>
          <a:p>
            <a:pPr>
              <a:lnSpc>
                <a:spcPct val="100000"/>
              </a:lnSpc>
            </a:pPr>
            <a:r>
              <a:rPr lang="ru-RU" sz="1400" b="1" spc="-1" dirty="0" err="1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Валькова</a:t>
            </a: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 Светлана Владимировна, завхоз</a:t>
            </a:r>
          </a:p>
          <a:p>
            <a:pPr>
              <a:lnSpc>
                <a:spcPct val="100000"/>
              </a:lnSpc>
            </a:pPr>
            <a:r>
              <a:rPr lang="ru-RU" sz="1400" b="1" spc="-1" dirty="0" err="1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Кирпиченко</a:t>
            </a:r>
            <a:r>
              <a:rPr lang="ru-RU" sz="1400" b="1" spc="-1" dirty="0" smtClean="0"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 Вера Валентиновна, младший воспитатель</a:t>
            </a:r>
          </a:p>
        </p:txBody>
      </p:sp>
      <p:pic>
        <p:nvPicPr>
          <p:cNvPr id="26" name="Рисунок 25" descr="D:\фото сотрудн\Polish_20210630_12044530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1142984"/>
            <a:ext cx="1571636" cy="2286016"/>
          </a:xfrm>
          <a:prstGeom prst="rect">
            <a:avLst/>
          </a:prstGeom>
          <a:noFill/>
        </p:spPr>
      </p:pic>
      <p:pic>
        <p:nvPicPr>
          <p:cNvPr id="1026" name="Picture 2" descr="D:\фото сотрудн\kirpichenk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429000"/>
            <a:ext cx="1857388" cy="2714644"/>
          </a:xfrm>
          <a:prstGeom prst="rect">
            <a:avLst/>
          </a:prstGeom>
          <a:noFill/>
        </p:spPr>
      </p:pic>
      <p:pic>
        <p:nvPicPr>
          <p:cNvPr id="1027" name="Picture 3" descr="D:\фото сотрудн\rvalkov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14546" y="3429000"/>
            <a:ext cx="2000264" cy="2731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60944912"/>
      </p:ext>
    </p:extLst>
  </p:cSld>
  <p:clrMapOvr>
    <a:masterClrMapping/>
  </p:clrMapOvr>
  <p:transition advTm="990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71670" y="1285861"/>
            <a:ext cx="50720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«Приказ об открытии   проекта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6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User\Desktop\IMG_0098.jpg"/>
          <p:cNvPicPr>
            <a:picLocks noChangeAspect="1" noChangeArrowheads="1"/>
          </p:cNvPicPr>
          <p:nvPr/>
        </p:nvPicPr>
        <p:blipFill>
          <a:blip r:embed="rId3"/>
          <a:srcRect r="10937" b="20675"/>
          <a:stretch>
            <a:fillRect/>
          </a:stretch>
        </p:blipFill>
        <p:spPr bwMode="auto">
          <a:xfrm>
            <a:off x="3143240" y="2000240"/>
            <a:ext cx="3000396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71670" y="1285861"/>
            <a:ext cx="507209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«Стенд по проекту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6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User\Desktop\IMG_0099.jpg"/>
          <p:cNvPicPr>
            <a:picLocks noChangeAspect="1" noChangeArrowheads="1"/>
          </p:cNvPicPr>
          <p:nvPr/>
        </p:nvPicPr>
        <p:blipFill>
          <a:blip r:embed="rId3"/>
          <a:srcRect t="8203" b="8593"/>
          <a:stretch>
            <a:fillRect/>
          </a:stretch>
        </p:blipFill>
        <p:spPr bwMode="auto">
          <a:xfrm>
            <a:off x="2000232" y="1643050"/>
            <a:ext cx="4572000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500813"/>
            <a:ext cx="347662" cy="285750"/>
          </a:xfrm>
        </p:spPr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2326838" y="3861048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250825" y="6500813"/>
            <a:ext cx="46085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 протекания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процесса 26 мин. 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4" name="Таблица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3715057"/>
              </p:ext>
            </p:extLst>
          </p:nvPr>
        </p:nvGraphicFramePr>
        <p:xfrm>
          <a:off x="2714612" y="1714488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Прачка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Передача мешка с постельным бельем прачке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89" name="Таблица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3936723"/>
              </p:ext>
            </p:extLst>
          </p:nvPr>
        </p:nvGraphicFramePr>
        <p:xfrm>
          <a:off x="4929190" y="4968276"/>
          <a:ext cx="3929090" cy="166779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290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6674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1.Нарушение  п.2.11.5. СП 2.4.3648-20 "Санитарно-эпидемиологические требования к организациям воспитания и обучения, отдыха и оздоровления детей и молодежи».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</a:t>
                      </a:r>
                      <a:r>
                        <a:rPr lang="ru-RU" sz="900" dirty="0" smtClean="0"/>
                        <a:t> 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Поиск ответственного лица/ отсутствие его на рабочем месте</a:t>
                      </a:r>
                      <a:r>
                        <a:rPr lang="ru-RU" sz="900" dirty="0" smtClean="0"/>
                        <a:t>.</a:t>
                      </a:r>
                      <a:endParaRPr lang="ru-RU" sz="9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</a:t>
                      </a:r>
                      <a:r>
                        <a:rPr lang="ru-RU" sz="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Лишние действия: пересчет сданного белья, переписывание бланка.</a:t>
                      </a:r>
                      <a:endParaRPr lang="ru-RU" sz="9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59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Неудовлетворенность родителей предоставленными услугами.</a:t>
                      </a:r>
                      <a:endParaRPr lang="ru-RU" altLang="ru-RU" sz="9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9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Вспышки детской заболеваемости,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снижение посещаемости</a:t>
                      </a:r>
                      <a:endParaRPr lang="ru-RU" altLang="ru-RU" sz="9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9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6. Снижение имиджа</a:t>
                      </a:r>
                      <a:r>
                        <a:rPr lang="ru-RU" altLang="ru-RU" sz="9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детского сада.</a:t>
                      </a:r>
                      <a:endParaRPr lang="ru-RU" altLang="ru-RU" sz="9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1" name="Прямоугольник 60"/>
          <p:cNvSpPr/>
          <p:nvPr/>
        </p:nvSpPr>
        <p:spPr>
          <a:xfrm>
            <a:off x="142875" y="1501631"/>
            <a:ext cx="231794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643438" y="3429000"/>
            <a:ext cx="288032" cy="2000264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5357818" y="4572008"/>
            <a:ext cx="35375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sp>
        <p:nvSpPr>
          <p:cNvPr id="84" name="Пятно 1 60"/>
          <p:cNvSpPr/>
          <p:nvPr/>
        </p:nvSpPr>
        <p:spPr>
          <a:xfrm>
            <a:off x="1857356" y="114298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250379" y="142852"/>
            <a:ext cx="88936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Карта текущего состояния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13353511"/>
              </p:ext>
            </p:extLst>
          </p:nvPr>
        </p:nvGraphicFramePr>
        <p:xfrm>
          <a:off x="4929190" y="1643050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Прачка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Пересчет и сортировка постельного белья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мин.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00" name="Таблица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766540"/>
              </p:ext>
            </p:extLst>
          </p:nvPr>
        </p:nvGraphicFramePr>
        <p:xfrm>
          <a:off x="7072330" y="1643050"/>
          <a:ext cx="1751856" cy="1737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Занесение в  журнал учета и подпись в  журнале младшего воспитателя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шага</a:t>
                      </a:r>
                    </a:p>
                    <a:p>
                      <a:pPr algn="ctr"/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01" name="Таблица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5982518"/>
              </p:ext>
            </p:extLst>
          </p:nvPr>
        </p:nvGraphicFramePr>
        <p:xfrm>
          <a:off x="500034" y="1643050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Вход младшего воспитателя  в прачечную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мин</a:t>
                      </a:r>
                      <a:endParaRPr lang="ru-RU" sz="1000" baseline="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6211957"/>
              </p:ext>
            </p:extLst>
          </p:nvPr>
        </p:nvGraphicFramePr>
        <p:xfrm>
          <a:off x="411154" y="3419947"/>
          <a:ext cx="1751856" cy="131976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Получение постельного белья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05" name="Таблица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24984313"/>
              </p:ext>
            </p:extLst>
          </p:nvPr>
        </p:nvGraphicFramePr>
        <p:xfrm>
          <a:off x="2748706" y="3424705"/>
          <a:ext cx="1751856" cy="1417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 младшего воспитателя из прачечной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мин.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0" name="Прямоугольник 109"/>
          <p:cNvSpPr/>
          <p:nvPr/>
        </p:nvSpPr>
        <p:spPr>
          <a:xfrm>
            <a:off x="3275856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357818" y="1071546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7520770" y="1134413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ШАГ4</a:t>
            </a:r>
            <a:r>
              <a:rPr lang="ru-RU" sz="1200" b="1" dirty="0"/>
              <a:t> 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1041565" y="299695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5</a:t>
            </a:r>
            <a:r>
              <a:rPr lang="ru-RU" sz="1200" b="1" dirty="0"/>
              <a:t> 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275856" y="300132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6</a:t>
            </a:r>
            <a:r>
              <a:rPr lang="ru-RU" sz="1200" b="1" dirty="0"/>
              <a:t> </a:t>
            </a:r>
          </a:p>
        </p:txBody>
      </p:sp>
      <p:sp>
        <p:nvSpPr>
          <p:cNvPr id="119" name="Стрелка вправо 118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" name="Стрелка вправо 119"/>
          <p:cNvSpPr/>
          <p:nvPr/>
        </p:nvSpPr>
        <p:spPr>
          <a:xfrm>
            <a:off x="6679001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2345023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Пятно 1 60"/>
          <p:cNvSpPr/>
          <p:nvPr/>
        </p:nvSpPr>
        <p:spPr>
          <a:xfrm>
            <a:off x="428596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57224" y="428604"/>
            <a:ext cx="7215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«Оптимизация  процесса смены постельного белья в прачечной 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МДОУ «ДС «Сказка» г.Катав-Ивановска» 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ятно 1 60"/>
          <p:cNvSpPr/>
          <p:nvPr/>
        </p:nvSpPr>
        <p:spPr>
          <a:xfrm>
            <a:off x="4714876" y="1071546"/>
            <a:ext cx="644525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60" name="Пятно 1 60"/>
          <p:cNvSpPr/>
          <p:nvPr/>
        </p:nvSpPr>
        <p:spPr>
          <a:xfrm>
            <a:off x="285720" y="107154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66" name="Пятно 1 60"/>
          <p:cNvSpPr/>
          <p:nvPr/>
        </p:nvSpPr>
        <p:spPr>
          <a:xfrm>
            <a:off x="2428860" y="2928934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Пятно 1 60"/>
          <p:cNvSpPr/>
          <p:nvPr/>
        </p:nvSpPr>
        <p:spPr>
          <a:xfrm>
            <a:off x="4500562" y="3000372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6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Пятно 1 60"/>
          <p:cNvSpPr/>
          <p:nvPr/>
        </p:nvSpPr>
        <p:spPr>
          <a:xfrm>
            <a:off x="4000496" y="285749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Пятно 1 60"/>
          <p:cNvSpPr/>
          <p:nvPr/>
        </p:nvSpPr>
        <p:spPr>
          <a:xfrm>
            <a:off x="6143636" y="1071546"/>
            <a:ext cx="646113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advTm="996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53657786"/>
              </p:ext>
            </p:extLst>
          </p:nvPr>
        </p:nvGraphicFramePr>
        <p:xfrm>
          <a:off x="214282" y="857232"/>
          <a:ext cx="8715436" cy="5334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1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512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419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331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172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Нарушение  п.2.11.5. СП 2.4.3648-20 "Санитарно-эпидемиологические требования к организациям воспитания и обучения, отдыха и оздоровления детей и молодежи». </a:t>
                      </a: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Поиск ответственного лица/ отсутствие его на рабочем месте</a:t>
                      </a:r>
                      <a:r>
                        <a:rPr lang="ru-RU" sz="1200" b="1" dirty="0" smtClean="0"/>
                        <a:t>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" charset="-52"/>
                        <a:ea typeface="Calibri" pitchFamily="2" charset="-52"/>
                        <a:cs typeface="Times New Roman" pitchFamily="1" charset="-52"/>
                      </a:endParaRP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Большие временные затраты: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пересчет сданного белья, переписывание бланка.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" charset="-52"/>
                        <a:ea typeface="Calibri" pitchFamily="2" charset="-52"/>
                        <a:cs typeface="Times New Roman" pitchFamily="1" charset="-52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Нарушение графика  смены постельного белья.</a:t>
                      </a:r>
                      <a:endParaRPr lang="ru-RU" sz="1200" b="1" dirty="0" smtClean="0">
                        <a:latin typeface="Times New Roman" pitchFamily="1" charset="-52"/>
                        <a:ea typeface="Calibri" pitchFamily="2" charset="-52"/>
                        <a:cs typeface="Times New Roman" pitchFamily="1" charset="-52"/>
                      </a:endParaRPr>
                    </a:p>
                    <a:p>
                      <a:pPr algn="just"/>
                      <a:endParaRPr lang="ru-RU" alt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разработан стандарт (ал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горитм)  действий по смене постельного белья.</a:t>
                      </a: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>
                        <a:buNone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27" marR="91427" marT="45735" marB="45735">
                    <a:solidFill>
                      <a:srgbClr val="ADD1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Вспышки детской заболеваемости. Снижение посещаемости.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2" charset="-52"/>
                        <a:cs typeface="Times New Roman" pitchFamily="18" charset="0"/>
                      </a:endParaRPr>
                    </a:p>
                    <a:p>
                      <a:pPr>
                        <a:buFont typeface="Wingdings" pitchFamily="2" charset="2"/>
                        <a:buChar char="Ø"/>
                        <a:defRPr lang="ru-RU" sz="1200">
                          <a:solidFill>
                            <a:srgbClr val="000000"/>
                          </a:solidFill>
                        </a:defRPr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Больничный лист,  отпуск.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ременные потери.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Высокая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загруженность  прачечной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Материал не соответствует ожиданиям руководства.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739" marB="45739">
                    <a:solidFill>
                      <a:srgbClr val="ADD1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заболеваемости (отсутствие вспышек).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Сформирован резерв.</a:t>
                      </a:r>
                    </a:p>
                    <a:p>
                      <a:pPr lvl="0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временных затрат на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пересчет сданного белья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Закупка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дополнительных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мешков для грязного белья на группы.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Заполнение журнала учёта выдачи – приёма белья. </a:t>
                      </a:r>
                    </a:p>
                    <a:p>
                      <a:pPr lvl="0"/>
                      <a:endParaRPr lang="ru-RU" sz="12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Соблюдение графиков  смены постельного белья, отсутствие нарушений.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2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Разработан стандарт (ал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горитм)  действий по смене постельного белья.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lang="ru-RU" sz="1200" b="0">
                          <a:solidFill>
                            <a:srgbClr val="000000"/>
                          </a:solidFill>
                        </a:defRPr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739" marB="45739">
                    <a:solidFill>
                      <a:srgbClr val="ADD1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2071670" y="500042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187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00100" y="142852"/>
            <a:ext cx="4773470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19066" cy="6675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109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8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2868918515"/>
              </p:ext>
            </p:extLst>
          </p:nvPr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786314" y="1285860"/>
            <a:ext cx="3769515" cy="71437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федеральном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выявлены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6314" y="2071678"/>
            <a:ext cx="3714776" cy="785818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Проблемы, решение которых требуется на региональном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выявлены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86314" y="2857496"/>
            <a:ext cx="4071966" cy="3357586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Нарушение  п.2.11.5. СП 2.4.3648-20 "Санитарно-эпидемиологические требования к организациям воспитания и обучения, отдыха и оздоровления детей и молодежи». 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Вспышки детской заболеваемости. </a:t>
            </a: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Лишние действия: пересчет сданного белья, переписывание бланка.</a:t>
            </a:r>
            <a:endParaRPr lang="ru-RU" sz="1400" b="1" dirty="0" smtClean="0">
              <a:solidFill>
                <a:schemeClr val="tx1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>
              <a:buFont typeface="Wingdings" pitchFamily="2" charset="2"/>
              <a:buChar char="Ø"/>
              <a:defRPr lang="ru-RU" sz="1200">
                <a:solidFill>
                  <a:srgbClr val="000000"/>
                </a:solidFill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 посещаемости.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ea typeface="Calibri" pitchFamily="2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Неудовлетворенность родителей предоставленными услугами.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 имиджа детского сада.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ятно 1 60"/>
          <p:cNvSpPr/>
          <p:nvPr/>
        </p:nvSpPr>
        <p:spPr>
          <a:xfrm>
            <a:off x="857224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643042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357422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084414" y="179609"/>
            <a:ext cx="484490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3143240" y="4572008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pic>
        <p:nvPicPr>
          <p:cNvPr id="22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ятно 1 60"/>
          <p:cNvSpPr/>
          <p:nvPr/>
        </p:nvSpPr>
        <p:spPr>
          <a:xfrm>
            <a:off x="1428728" y="5572140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ru-RU" sz="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Пятно 1 60"/>
          <p:cNvSpPr/>
          <p:nvPr/>
        </p:nvSpPr>
        <p:spPr>
          <a:xfrm>
            <a:off x="2357422" y="5572140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6</a:t>
            </a:r>
          </a:p>
        </p:txBody>
      </p:sp>
    </p:spTree>
  </p:cSld>
  <p:clrMapOvr>
    <a:masterClrMapping/>
  </p:clrMapOvr>
  <p:transition advTm="959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 smtClean="0">
                <a:solidFill>
                  <a:schemeClr val="accent5">
                    <a:lumMod val="50000"/>
                  </a:schemeClr>
                </a:solidFill>
              </a:rPr>
              <a:pPr algn="ctr">
                <a:defRPr/>
              </a:pPr>
              <a:t>9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200074" y="5656022"/>
            <a:ext cx="4714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мин.</a:t>
            </a:r>
            <a:r>
              <a:rPr lang="ru-RU" sz="1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286380" y="5345832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ВЫХОД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ВХОД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0" y="571480"/>
            <a:ext cx="88936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Карта целевого состояния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процесса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2165612"/>
              </p:ext>
            </p:extLst>
          </p:nvPr>
        </p:nvGraphicFramePr>
        <p:xfrm>
          <a:off x="2786050" y="2571744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Прачка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Передача мешка с постельным бельем прачке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1" name="Прямоугольник 30"/>
          <p:cNvSpPr/>
          <p:nvPr/>
        </p:nvSpPr>
        <p:spPr>
          <a:xfrm>
            <a:off x="1043608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1</a:t>
            </a:r>
            <a:r>
              <a:rPr lang="ru-RU" sz="1200" b="1" dirty="0"/>
              <a:t> 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2397976" y="292494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4472807"/>
              </p:ext>
            </p:extLst>
          </p:nvPr>
        </p:nvGraphicFramePr>
        <p:xfrm>
          <a:off x="5072066" y="2571744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Прачка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Пересчет и сортировка постельного белья</a:t>
                      </a:r>
                    </a:p>
                    <a:p>
                      <a:pPr marL="0" algn="ctr" defTabSz="914400" rtl="0" eaLnBrk="1" latinLnBrk="0" hangingPunct="1"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 мин.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5970334"/>
              </p:ext>
            </p:extLst>
          </p:nvPr>
        </p:nvGraphicFramePr>
        <p:xfrm>
          <a:off x="7286644" y="2428868"/>
          <a:ext cx="1751856" cy="14347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Занесение в  журнал учета и подпись в  журнале младшего воспитателя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мин.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0529518"/>
              </p:ext>
            </p:extLst>
          </p:nvPr>
        </p:nvGraphicFramePr>
        <p:xfrm>
          <a:off x="1384548" y="4176384"/>
          <a:ext cx="1751856" cy="116952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Получение постельного белья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6732297"/>
              </p:ext>
            </p:extLst>
          </p:nvPr>
        </p:nvGraphicFramePr>
        <p:xfrm>
          <a:off x="3700478" y="4155979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 младшего воспитателя из прачечной</a:t>
                      </a: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мин.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7" name="Стрелка вправо 36"/>
          <p:cNvSpPr/>
          <p:nvPr/>
        </p:nvSpPr>
        <p:spPr>
          <a:xfrm>
            <a:off x="4644008" y="297525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876256" y="2972224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989372" y="45091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3203848" y="4661520"/>
            <a:ext cx="373824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362200" y="2000249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2</a:t>
            </a:r>
            <a:r>
              <a:rPr lang="ru-RU" sz="1200" b="1" dirty="0"/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43570" y="192880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3</a:t>
            </a:r>
            <a:r>
              <a:rPr lang="ru-RU" sz="1200" b="1" dirty="0"/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34046" y="376900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</a:t>
            </a:r>
            <a:r>
              <a:rPr lang="ru-RU" sz="1200" b="1" dirty="0" smtClean="0">
                <a:solidFill>
                  <a:srgbClr val="002060"/>
                </a:solidFill>
              </a:rPr>
              <a:t>5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4318828" y="374995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</a:t>
            </a:r>
            <a:r>
              <a:rPr lang="ru-RU" sz="1200" b="1" dirty="0" smtClean="0">
                <a:solidFill>
                  <a:srgbClr val="002060"/>
                </a:solidFill>
              </a:rPr>
              <a:t>6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45" name="Облако 44">
            <a:extLst>
              <a:ext uri="{FF2B5EF4-FFF2-40B4-BE49-F238E27FC236}">
                <a16:creationId xmlns:a16="http://schemas.microsoft.com/office/drawing/2014/main" xmlns="" id="{9ACCF01B-3199-413F-BB8D-FAEC7F3795E3}"/>
              </a:ext>
            </a:extLst>
          </p:cNvPr>
          <p:cNvSpPr/>
          <p:nvPr/>
        </p:nvSpPr>
        <p:spPr>
          <a:xfrm>
            <a:off x="357158" y="2000240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</a:p>
        </p:txBody>
      </p:sp>
      <p:sp>
        <p:nvSpPr>
          <p:cNvPr id="46" name="Облако 45">
            <a:extLst>
              <a:ext uri="{FF2B5EF4-FFF2-40B4-BE49-F238E27FC236}">
                <a16:creationId xmlns:a16="http://schemas.microsoft.com/office/drawing/2014/main" xmlns="" id="{E460C5E6-5047-4C75-8C7B-4DE90D77B07D}"/>
              </a:ext>
            </a:extLst>
          </p:cNvPr>
          <p:cNvSpPr/>
          <p:nvPr/>
        </p:nvSpPr>
        <p:spPr>
          <a:xfrm>
            <a:off x="2643174" y="2071678"/>
            <a:ext cx="674770" cy="318720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</a:t>
            </a:r>
          </a:p>
        </p:txBody>
      </p:sp>
      <p:sp>
        <p:nvSpPr>
          <p:cNvPr id="47" name="Облако 46">
            <a:extLst>
              <a:ext uri="{FF2B5EF4-FFF2-40B4-BE49-F238E27FC236}">
                <a16:creationId xmlns:a16="http://schemas.microsoft.com/office/drawing/2014/main" xmlns="" id="{7710A555-C240-441B-877A-74BA51DF6CA7}"/>
              </a:ext>
            </a:extLst>
          </p:cNvPr>
          <p:cNvSpPr/>
          <p:nvPr/>
        </p:nvSpPr>
        <p:spPr>
          <a:xfrm>
            <a:off x="4071934" y="2071678"/>
            <a:ext cx="631935" cy="351615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BFCFCEC-6A8A-4879-960C-08B3AEDF6CD5}"/>
              </a:ext>
            </a:extLst>
          </p:cNvPr>
          <p:cNvSpPr txBox="1"/>
          <p:nvPr/>
        </p:nvSpPr>
        <p:spPr>
          <a:xfrm>
            <a:off x="5929322" y="3714752"/>
            <a:ext cx="321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Предложения по улучшению</a:t>
            </a:r>
          </a:p>
        </p:txBody>
      </p:sp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70110333"/>
              </p:ext>
            </p:extLst>
          </p:nvPr>
        </p:nvGraphicFramePr>
        <p:xfrm>
          <a:off x="5786446" y="4071942"/>
          <a:ext cx="3143272" cy="340024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432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50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Снижение заболеваемости (отсутствие вспышек).</a:t>
                      </a: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50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Сокращение временных затрат</a:t>
                      </a: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смену белья в прачечной.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Разработан стандарт (ал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горитм)  действий по смене постельного белья.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Соблюдение графиков  смены постельного белья.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alt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</a:t>
                      </a:r>
                      <a:r>
                        <a:rPr lang="ru-RU" alt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имиджа</a:t>
                      </a:r>
                      <a:r>
                        <a:rPr lang="ru-RU" alt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детского сада.</a:t>
                      </a:r>
                      <a:endParaRPr lang="ru-RU" sz="11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7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1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7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Удовлетворённость</a:t>
                      </a:r>
                      <a:r>
                        <a:rPr lang="ru-RU" sz="11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родителей качеством предоставляемых услуг.</a:t>
                      </a:r>
                      <a:r>
                        <a:rPr lang="ru-RU" sz="1100" b="1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Повышение</a:t>
                      </a:r>
                      <a:r>
                        <a:rPr lang="ru-RU" sz="11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имиджа детского сада.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37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</a:tr>
            </a:tbl>
          </a:graphicData>
        </a:graphic>
      </p:graphicFrame>
      <p:sp>
        <p:nvSpPr>
          <p:cNvPr id="53" name="Облако 52">
            <a:extLst>
              <a:ext uri="{FF2B5EF4-FFF2-40B4-BE49-F238E27FC236}">
                <a16:creationId xmlns:a16="http://schemas.microsoft.com/office/drawing/2014/main" xmlns="" id="{9ACCF01B-3199-413F-BB8D-FAEC7F3795E3}"/>
              </a:ext>
            </a:extLst>
          </p:cNvPr>
          <p:cNvSpPr/>
          <p:nvPr/>
        </p:nvSpPr>
        <p:spPr>
          <a:xfrm>
            <a:off x="4857752" y="2143116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4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42910" y="1071546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«Оптимизация  процесса смены постельного  белья в прачечной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МДОУ «ДС «Сказка» г.Катав-Ивановска» 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Заголовок 1"/>
          <p:cNvSpPr txBox="1">
            <a:spLocks/>
          </p:cNvSpPr>
          <p:nvPr/>
        </p:nvSpPr>
        <p:spPr>
          <a:xfrm>
            <a:off x="1142976" y="21429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54" name="Таблица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5970334"/>
              </p:ext>
            </p:extLst>
          </p:nvPr>
        </p:nvGraphicFramePr>
        <p:xfrm>
          <a:off x="571472" y="2500306"/>
          <a:ext cx="1751856" cy="1267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1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воспитатель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Вход младшего воспитателя  в прачечную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шага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мин.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6" name="Прямоугольник 55"/>
          <p:cNvSpPr/>
          <p:nvPr/>
        </p:nvSpPr>
        <p:spPr>
          <a:xfrm>
            <a:off x="7786710" y="1928802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ШАГ </a:t>
            </a:r>
            <a:r>
              <a:rPr lang="ru-RU" sz="1200" b="1" dirty="0" smtClean="0">
                <a:solidFill>
                  <a:srgbClr val="002060"/>
                </a:solidFill>
              </a:rPr>
              <a:t>4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52" name="Облако 51">
            <a:extLst>
              <a:ext uri="{FF2B5EF4-FFF2-40B4-BE49-F238E27FC236}">
                <a16:creationId xmlns:a16="http://schemas.microsoft.com/office/drawing/2014/main" xmlns="" id="{9ACCF01B-3199-413F-BB8D-FAEC7F3795E3}"/>
              </a:ext>
            </a:extLst>
          </p:cNvPr>
          <p:cNvSpPr/>
          <p:nvPr/>
        </p:nvSpPr>
        <p:spPr>
          <a:xfrm>
            <a:off x="5000628" y="3786190"/>
            <a:ext cx="677993" cy="328831"/>
          </a:xfrm>
          <a:prstGeom prst="cloud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5</a:t>
            </a:r>
            <a:endParaRPr lang="ru-RU" dirty="0"/>
          </a:p>
        </p:txBody>
      </p:sp>
    </p:spTree>
  </p:cSld>
  <p:clrMapOvr>
    <a:masterClrMapping/>
  </p:clrMapOvr>
  <p:transition advTm="9562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10</a:t>
            </a:fld>
            <a:endParaRPr lang="ru-RU" altLang="ru-RU" dirty="0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500174"/>
            <a:ext cx="364333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2992A7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мин. (1 рабочий день) </a:t>
            </a:r>
            <a:endParaRPr lang="ru-RU" sz="1200" dirty="0">
              <a:solidFill>
                <a:srgbClr val="2992A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9124" y="1428736"/>
            <a:ext cx="428628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СТАЛО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endParaRPr 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1600" b="1" dirty="0" smtClean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1500166" y="4429132"/>
            <a:ext cx="600079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ЭКОНОМИЯ ВРЕМЕНИ ИЛИ ДРУГИХ РЕСУРСОВ  </a:t>
            </a:r>
          </a:p>
          <a:p>
            <a:pPr algn="ctr"/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 мин</a:t>
            </a:r>
          </a:p>
          <a:p>
            <a:pPr algn="ctr"/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50%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071538" y="4143380"/>
            <a:ext cx="6429420" cy="1588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/>
          <p:cNvSpPr txBox="1">
            <a:spLocks/>
          </p:cNvSpPr>
          <p:nvPr/>
        </p:nvSpPr>
        <p:spPr>
          <a:xfrm>
            <a:off x="1084414" y="179609"/>
            <a:ext cx="534497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714876" y="2143116"/>
            <a:ext cx="3500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 мин. (1 рабочий день)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084414" y="179609"/>
            <a:ext cx="498778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57356" y="642918"/>
            <a:ext cx="5715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Достигнутые результаты (было и стало)</a:t>
            </a:r>
            <a:endParaRPr lang="ru-RU" dirty="0"/>
          </a:p>
        </p:txBody>
      </p:sp>
      <p:sp>
        <p:nvSpPr>
          <p:cNvPr id="22" name="Прямоугольник 23"/>
          <p:cNvSpPr>
            <a:spLocks noChangeArrowheads="1"/>
          </p:cNvSpPr>
          <p:nvPr/>
        </p:nvSpPr>
        <p:spPr bwMode="auto">
          <a:xfrm>
            <a:off x="1857356" y="1071546"/>
            <a:ext cx="60007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Время протекания процесса: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1472" y="5357826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СНИЖЕНИЕ ВРЕМЕННЫХ ПОТЕРЬ </a:t>
            </a:r>
            <a:endParaRPr lang="ru-RU" sz="1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Сокращение временных затрат на смену белья в прачечной.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Разработан стандарт ( алгоритм) по смене постельного белья.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988112"/>
      </p:ext>
    </p:extLst>
  </p:cSld>
  <p:clrMapOvr>
    <a:masterClrMapping/>
  </p:clrMapOvr>
  <p:transition advTm="979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Показатели процесса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428728" y="1500174"/>
          <a:ext cx="5572164" cy="3409642"/>
        </p:xfrm>
        <a:graphic>
          <a:graphicData uri="http://schemas.openxmlformats.org/drawingml/2006/table">
            <a:tbl>
              <a:tblPr/>
              <a:tblGrid>
                <a:gridCol w="3191664"/>
                <a:gridCol w="1143676"/>
                <a:gridCol w="1236824"/>
              </a:tblGrid>
              <a:tr h="4752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Текущий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Целевой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8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Временные затраты на смену белья в прачечной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 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минут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уменьшение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два раза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Стандарт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процесса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смены постельного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белья </a:t>
                      </a:r>
                      <a:r>
                        <a:rPr lang="ru-RU" sz="12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(прачечная)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отсутствие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наличие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1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201966" cy="320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500166" y="9286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91634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428728" y="1643050"/>
            <a:ext cx="6429420" cy="371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1.Улучшение материально-технических условий реализации образовательной программы.</a:t>
            </a:r>
          </a:p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2.Повышение качества услуг по присмотру и уходу.</a:t>
            </a:r>
          </a:p>
          <a:p>
            <a:pPr algn="l"/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/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652566" y="10810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2708793"/>
      </p:ext>
    </p:extLst>
  </p:cSld>
  <p:clrMapOvr>
    <a:masterClrMapping/>
  </p:clrMapOvr>
  <p:transition advTm="1093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500166" y="9286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91634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1CAD2D00-2E32-44F1-9195-0482C5AE1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428728" y="1643050"/>
            <a:ext cx="6429420" cy="371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 smtClean="0"/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1.Сократилось время на смену белья в прачечной МДОУ «ДС  «Сказка» г.Катав-Ивановска»  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  26 мин.  до 13 мин.</a:t>
            </a:r>
          </a:p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2.</a:t>
            </a:r>
            <a:r>
              <a:rPr lang="ru-RU" sz="1800" dirty="0" smtClean="0"/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Снижение заболеваемости (отсутствие вспышек). 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3.Разработан стандарт (алгоритм) действий  сотрудника по приему и выдаче  постельного белья.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4.Соблюдение графиков смены постельного белья, отсутствие нарушений. </a:t>
            </a:r>
            <a:endParaRPr lang="ru-RU" sz="1800" dirty="0" smtClean="0"/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5.Улучшение условий труда персонала прачечной. </a:t>
            </a: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/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1652566" y="1081070"/>
            <a:ext cx="6143668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2708793"/>
      </p:ext>
    </p:extLst>
  </p:cSld>
  <p:clrMapOvr>
    <a:masterClrMapping/>
  </p:clrMapOvr>
  <p:transition advTm="10936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488818" cy="642942"/>
          </a:xfrm>
        </p:spPr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  процесса смены постельного белья  (прачечная) в  </a:t>
            </a:r>
            <a:b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МДОУ «ДС «Сказка» г.Катав-Ивановска»</a:t>
            </a:r>
            <a:b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77347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85720" y="2857496"/>
            <a:ext cx="2071702" cy="571504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Вход младшего воспитателя  в прачечную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928662" y="3429000"/>
            <a:ext cx="500066" cy="785818"/>
            <a:chOff x="5633857" y="477567"/>
            <a:chExt cx="512265" cy="610450"/>
          </a:xfrm>
        </p:grpSpPr>
        <p:sp>
          <p:nvSpPr>
            <p:cNvPr id="18" name="Стрелка вниз 17"/>
            <p:cNvSpPr/>
            <p:nvPr/>
          </p:nvSpPr>
          <p:spPr>
            <a:xfrm>
              <a:off x="5633857" y="477567"/>
              <a:ext cx="512265" cy="61045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трелка вниз 4"/>
            <p:cNvSpPr/>
            <p:nvPr/>
          </p:nvSpPr>
          <p:spPr>
            <a:xfrm>
              <a:off x="5780217" y="477567"/>
              <a:ext cx="250644" cy="4836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214282" y="6124574"/>
            <a:ext cx="1928826" cy="590573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Передача мешка с постельным бельем прачке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 rot="16200000">
            <a:off x="2571736" y="5786454"/>
            <a:ext cx="500066" cy="1214446"/>
            <a:chOff x="5633857" y="575751"/>
            <a:chExt cx="512265" cy="512265"/>
          </a:xfrm>
        </p:grpSpPr>
        <p:sp>
          <p:nvSpPr>
            <p:cNvPr id="23" name="Стрелка вниз 22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428992" y="6072206"/>
            <a:ext cx="2000264" cy="642942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Пересчет и сортировка постельного белья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 rot="16200000">
            <a:off x="6000760" y="5643578"/>
            <a:ext cx="500066" cy="1500198"/>
            <a:chOff x="5633857" y="575751"/>
            <a:chExt cx="512265" cy="512265"/>
          </a:xfrm>
        </p:grpSpPr>
        <p:sp>
          <p:nvSpPr>
            <p:cNvPr id="27" name="Стрелка вниз 26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072330" y="6000768"/>
            <a:ext cx="1785950" cy="714380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Занесение в  журнал учета и подпись в  журнале младшего воспитателя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 rot="10800000">
            <a:off x="7715272" y="4000504"/>
            <a:ext cx="357190" cy="428628"/>
            <a:chOff x="5633857" y="575751"/>
            <a:chExt cx="512265" cy="512265"/>
          </a:xfrm>
        </p:grpSpPr>
        <p:sp>
          <p:nvSpPr>
            <p:cNvPr id="31" name="Стрелка вниз 30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6929454" y="3143248"/>
            <a:ext cx="1857388" cy="857256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Получение постельного белья</a:t>
            </a:r>
            <a:endParaRPr lang="ru-RU" sz="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00496" y="2786058"/>
            <a:ext cx="1785950" cy="857256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 младшего воспитателя из прачечной</a:t>
            </a:r>
          </a:p>
        </p:txBody>
      </p:sp>
      <p:grpSp>
        <p:nvGrpSpPr>
          <p:cNvPr id="38" name="Группа 37"/>
          <p:cNvGrpSpPr/>
          <p:nvPr/>
        </p:nvGrpSpPr>
        <p:grpSpPr>
          <a:xfrm rot="10800000">
            <a:off x="7715272" y="2643182"/>
            <a:ext cx="357190" cy="500066"/>
            <a:chOff x="5633857" y="575751"/>
            <a:chExt cx="512265" cy="512265"/>
          </a:xfrm>
        </p:grpSpPr>
        <p:sp>
          <p:nvSpPr>
            <p:cNvPr id="39" name="Стрелка вниз 38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 rot="5400000">
            <a:off x="6322231" y="1464455"/>
            <a:ext cx="428628" cy="1357322"/>
            <a:chOff x="5633857" y="575751"/>
            <a:chExt cx="512265" cy="512265"/>
          </a:xfrm>
        </p:grpSpPr>
        <p:sp>
          <p:nvSpPr>
            <p:cNvPr id="42" name="Стрелка вниз 41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pic>
        <p:nvPicPr>
          <p:cNvPr id="1026" name="Picture 2" descr="C:\Users\User\Desktop\IMG_0135.jpg"/>
          <p:cNvPicPr>
            <a:picLocks noChangeAspect="1" noChangeArrowheads="1"/>
          </p:cNvPicPr>
          <p:nvPr/>
        </p:nvPicPr>
        <p:blipFill>
          <a:blip r:embed="rId4" cstate="print"/>
          <a:srcRect l="17187" t="16015"/>
          <a:stretch>
            <a:fillRect/>
          </a:stretch>
        </p:blipFill>
        <p:spPr bwMode="auto">
          <a:xfrm>
            <a:off x="4226374" y="1214422"/>
            <a:ext cx="1274320" cy="1520417"/>
          </a:xfrm>
          <a:prstGeom prst="rect">
            <a:avLst/>
          </a:prstGeom>
          <a:noFill/>
        </p:spPr>
      </p:pic>
      <p:pic>
        <p:nvPicPr>
          <p:cNvPr id="3" name="Picture 3" descr="C:\Users\User\Desktop\IMG_01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4429132"/>
            <a:ext cx="1315391" cy="1571636"/>
          </a:xfrm>
          <a:prstGeom prst="rect">
            <a:avLst/>
          </a:prstGeom>
          <a:noFill/>
        </p:spPr>
      </p:pic>
      <p:pic>
        <p:nvPicPr>
          <p:cNvPr id="5" name="Picture 4" descr="C:\Users\User\Desktop\IMG_01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690542"/>
            <a:ext cx="1464479" cy="1952639"/>
          </a:xfrm>
          <a:prstGeom prst="rect">
            <a:avLst/>
          </a:prstGeom>
          <a:noFill/>
        </p:spPr>
      </p:pic>
      <p:pic>
        <p:nvPicPr>
          <p:cNvPr id="6" name="Picture 5" descr="C:\Users\User\Desktop\IMG_0133.jpg"/>
          <p:cNvPicPr>
            <a:picLocks noChangeAspect="1" noChangeArrowheads="1"/>
          </p:cNvPicPr>
          <p:nvPr/>
        </p:nvPicPr>
        <p:blipFill>
          <a:blip r:embed="rId7" cstate="print"/>
          <a:srcRect r="15625"/>
          <a:stretch>
            <a:fillRect/>
          </a:stretch>
        </p:blipFill>
        <p:spPr bwMode="auto">
          <a:xfrm>
            <a:off x="500034" y="4214818"/>
            <a:ext cx="1357322" cy="1857388"/>
          </a:xfrm>
          <a:prstGeom prst="rect">
            <a:avLst/>
          </a:prstGeom>
          <a:noFill/>
        </p:spPr>
      </p:pic>
      <p:pic>
        <p:nvPicPr>
          <p:cNvPr id="8" name="Picture 6" descr="C:\Users\User\Desktop\IMG_0126.jpg"/>
          <p:cNvPicPr>
            <a:picLocks noChangeAspect="1" noChangeArrowheads="1"/>
          </p:cNvPicPr>
          <p:nvPr/>
        </p:nvPicPr>
        <p:blipFill>
          <a:blip r:embed="rId8" cstate="print"/>
          <a:srcRect t="18359"/>
          <a:stretch>
            <a:fillRect/>
          </a:stretch>
        </p:blipFill>
        <p:spPr bwMode="auto">
          <a:xfrm>
            <a:off x="3571868" y="4286256"/>
            <a:ext cx="1619814" cy="1763240"/>
          </a:xfrm>
          <a:prstGeom prst="rect">
            <a:avLst/>
          </a:prstGeom>
          <a:noFill/>
        </p:spPr>
      </p:pic>
      <p:pic>
        <p:nvPicPr>
          <p:cNvPr id="10" name="Picture 7" descr="C:\Users\User\Videos\Downloads\IMG_0140.jpg"/>
          <p:cNvPicPr>
            <a:picLocks noChangeAspect="1" noChangeArrowheads="1"/>
          </p:cNvPicPr>
          <p:nvPr/>
        </p:nvPicPr>
        <p:blipFill>
          <a:blip r:embed="rId9" cstate="print"/>
          <a:srcRect t="13672"/>
          <a:stretch>
            <a:fillRect/>
          </a:stretch>
        </p:blipFill>
        <p:spPr bwMode="auto">
          <a:xfrm>
            <a:off x="642910" y="1142984"/>
            <a:ext cx="1500198" cy="1726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92443581"/>
      </p:ext>
    </p:extLst>
  </p:cSld>
  <p:clrMapOvr>
    <a:masterClrMapping/>
  </p:clrMapOvr>
  <p:transition advTm="990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ED9E91D-C7A3-417B-8447-C9745605A7DA}"/>
              </a:ext>
            </a:extLst>
          </p:cNvPr>
          <p:cNvSpPr/>
          <p:nvPr/>
        </p:nvSpPr>
        <p:spPr>
          <a:xfrm>
            <a:off x="785786" y="571480"/>
            <a:ext cx="3642198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7E098DF-3089-4F1F-8A1D-75A1407185D3}"/>
              </a:ext>
            </a:extLst>
          </p:cNvPr>
          <p:cNvSpPr/>
          <p:nvPr/>
        </p:nvSpPr>
        <p:spPr>
          <a:xfrm>
            <a:off x="4572000" y="571480"/>
            <a:ext cx="3969797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854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8299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785918" y="714356"/>
            <a:ext cx="18727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000628" y="642918"/>
            <a:ext cx="264320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86314" y="3857629"/>
            <a:ext cx="3357586" cy="500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84490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User\Desktop\Фото\IMG_0086.jpg"/>
          <p:cNvPicPr>
            <a:picLocks noChangeAspect="1" noChangeArrowheads="1"/>
          </p:cNvPicPr>
          <p:nvPr/>
        </p:nvPicPr>
        <p:blipFill>
          <a:blip r:embed="rId3" cstate="print"/>
          <a:srcRect t="16015"/>
          <a:stretch>
            <a:fillRect/>
          </a:stretch>
        </p:blipFill>
        <p:spPr bwMode="auto">
          <a:xfrm>
            <a:off x="1571604" y="1285860"/>
            <a:ext cx="1921511" cy="2151698"/>
          </a:xfrm>
          <a:prstGeom prst="rect">
            <a:avLst/>
          </a:prstGeom>
          <a:noFill/>
        </p:spPr>
      </p:pic>
      <p:pic>
        <p:nvPicPr>
          <p:cNvPr id="22" name="Picture 2" descr="https://sun9-45.userapi.com/impf/c626330/v626330059/1d3fb/BUH7JYM-mPc.jpg?size=420x604&amp;quality=96&amp;sign=7e9e29e7d485db2291c7f34cbe1b02ae&amp;c_uniq_tag=iAqqJQEpZ9XXDeut5UGDJVQza4n-U1XouN7jbivXdKU&amp;type=album"/>
          <p:cNvPicPr>
            <a:picLocks noChangeAspect="1" noChangeArrowheads="1"/>
          </p:cNvPicPr>
          <p:nvPr/>
        </p:nvPicPr>
        <p:blipFill>
          <a:blip r:embed="rId4" cstate="print"/>
          <a:srcRect l="22306"/>
          <a:stretch>
            <a:fillRect/>
          </a:stretch>
        </p:blipFill>
        <p:spPr bwMode="auto">
          <a:xfrm>
            <a:off x="5643570" y="4500570"/>
            <a:ext cx="1350039" cy="2131839"/>
          </a:xfrm>
          <a:prstGeom prst="rect">
            <a:avLst/>
          </a:prstGeom>
          <a:noFill/>
        </p:spPr>
      </p:pic>
      <p:pic>
        <p:nvPicPr>
          <p:cNvPr id="3074" name="Picture 2" descr="C:\Users\User\Desktop\Фото\IMG_0083.jpg"/>
          <p:cNvPicPr>
            <a:picLocks noChangeAspect="1" noChangeArrowheads="1"/>
          </p:cNvPicPr>
          <p:nvPr/>
        </p:nvPicPr>
        <p:blipFill>
          <a:blip r:embed="rId5"/>
          <a:srcRect l="50000" t="75782"/>
          <a:stretch>
            <a:fillRect/>
          </a:stretch>
        </p:blipFill>
        <p:spPr bwMode="auto">
          <a:xfrm>
            <a:off x="960923" y="4429132"/>
            <a:ext cx="2986593" cy="1928826"/>
          </a:xfrm>
          <a:prstGeom prst="rect">
            <a:avLst/>
          </a:prstGeom>
          <a:noFill/>
        </p:spPr>
      </p:pic>
      <p:pic>
        <p:nvPicPr>
          <p:cNvPr id="18" name="Picture 7" descr="C:\Users\User\Desktop\Фото\IMG_007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214422"/>
            <a:ext cx="1357322" cy="2143140"/>
          </a:xfrm>
          <a:prstGeom prst="rect">
            <a:avLst/>
          </a:prstGeom>
          <a:noFill/>
        </p:spPr>
      </p:pic>
      <p:pic>
        <p:nvPicPr>
          <p:cNvPr id="2050" name="Picture 2" descr="C:\Users\User\Desktop\IMG_0141.jpg"/>
          <p:cNvPicPr>
            <a:picLocks noChangeAspect="1" noChangeArrowheads="1"/>
          </p:cNvPicPr>
          <p:nvPr/>
        </p:nvPicPr>
        <p:blipFill>
          <a:blip r:embed="rId7"/>
          <a:srcRect l="1562" t="26562" b="25391"/>
          <a:stretch>
            <a:fillRect/>
          </a:stretch>
        </p:blipFill>
        <p:spPr bwMode="auto">
          <a:xfrm>
            <a:off x="6072198" y="2071678"/>
            <a:ext cx="2305174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92708793"/>
      </p:ext>
    </p:extLst>
  </p:cSld>
  <p:clrMapOvr>
    <a:masterClrMapping/>
  </p:clrMapOvr>
  <p:transition advTm="10655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ED9E91D-C7A3-417B-8447-C9745605A7DA}"/>
              </a:ext>
            </a:extLst>
          </p:cNvPr>
          <p:cNvSpPr/>
          <p:nvPr/>
        </p:nvSpPr>
        <p:spPr>
          <a:xfrm>
            <a:off x="785786" y="571480"/>
            <a:ext cx="3642198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7E098DF-3089-4F1F-8A1D-75A1407185D3}"/>
              </a:ext>
            </a:extLst>
          </p:cNvPr>
          <p:cNvSpPr/>
          <p:nvPr/>
        </p:nvSpPr>
        <p:spPr>
          <a:xfrm>
            <a:off x="4572000" y="571480"/>
            <a:ext cx="3969797" cy="30735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854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F29339-E006-4902-8017-CC0490F48467}"/>
              </a:ext>
            </a:extLst>
          </p:cNvPr>
          <p:cNvSpPr/>
          <p:nvPr/>
        </p:nvSpPr>
        <p:spPr>
          <a:xfrm>
            <a:off x="4644007" y="3813781"/>
            <a:ext cx="3897789" cy="28299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785918" y="714356"/>
            <a:ext cx="1872744" cy="50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CA71502B-4A70-40CD-B004-CF5FDEFD2126}"/>
              </a:ext>
            </a:extLst>
          </p:cNvPr>
          <p:cNvSpPr txBox="1">
            <a:spLocks/>
          </p:cNvSpPr>
          <p:nvPr/>
        </p:nvSpPr>
        <p:spPr>
          <a:xfrm>
            <a:off x="1000100" y="3929066"/>
            <a:ext cx="2635796" cy="2857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9DD8F9CA-277E-4DBD-8E4B-3EEBF91ED1F5}"/>
              </a:ext>
            </a:extLst>
          </p:cNvPr>
          <p:cNvSpPr txBox="1">
            <a:spLocks/>
          </p:cNvSpPr>
          <p:nvPr/>
        </p:nvSpPr>
        <p:spPr>
          <a:xfrm>
            <a:off x="5000628" y="642918"/>
            <a:ext cx="2643206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CC26DFB9-E69D-4A07-8B12-A9247EF82401}"/>
              </a:ext>
            </a:extLst>
          </p:cNvPr>
          <p:cNvSpPr txBox="1">
            <a:spLocks/>
          </p:cNvSpPr>
          <p:nvPr/>
        </p:nvSpPr>
        <p:spPr>
          <a:xfrm>
            <a:off x="4786314" y="3857629"/>
            <a:ext cx="3357586" cy="5000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ФОТО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после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4844908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18.userapi.com/impf/c626330/v626330059/1d3e7/5QfKz3J9YQI.jpg?size=604x453&amp;quality=96&amp;sign=73573835d07ef48da972286e08be3e4b&amp;c_uniq_tag=-iqHKlBPqsm3en_pYwSz3iS12T1LGXkEfQAeJaceu7Q&amp;type=album"/>
          <p:cNvPicPr>
            <a:picLocks noChangeAspect="1" noChangeArrowheads="1"/>
          </p:cNvPicPr>
          <p:nvPr/>
        </p:nvPicPr>
        <p:blipFill>
          <a:blip r:embed="rId3"/>
          <a:srcRect l="6800" t="41251" r="15684"/>
          <a:stretch>
            <a:fillRect/>
          </a:stretch>
        </p:blipFill>
        <p:spPr bwMode="auto">
          <a:xfrm>
            <a:off x="5000628" y="4429132"/>
            <a:ext cx="3189118" cy="2071702"/>
          </a:xfrm>
          <a:prstGeom prst="rect">
            <a:avLst/>
          </a:prstGeom>
          <a:noFill/>
        </p:spPr>
      </p:pic>
      <p:pic>
        <p:nvPicPr>
          <p:cNvPr id="2" name="Picture 2" descr="C:\Users\User\Desktop\Фото\IMG_00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1285860"/>
            <a:ext cx="1607355" cy="2143140"/>
          </a:xfrm>
          <a:prstGeom prst="rect">
            <a:avLst/>
          </a:prstGeom>
          <a:noFill/>
        </p:spPr>
      </p:pic>
      <p:pic>
        <p:nvPicPr>
          <p:cNvPr id="3" name="Picture 4" descr="C:\Users\User\Desktop\Фото\IMG_0074.jpg"/>
          <p:cNvPicPr>
            <a:picLocks noChangeAspect="1" noChangeArrowheads="1"/>
          </p:cNvPicPr>
          <p:nvPr/>
        </p:nvPicPr>
        <p:blipFill>
          <a:blip r:embed="rId5" cstate="print"/>
          <a:srcRect r="9091"/>
          <a:stretch>
            <a:fillRect/>
          </a:stretch>
        </p:blipFill>
        <p:spPr bwMode="auto">
          <a:xfrm>
            <a:off x="1500166" y="4429132"/>
            <a:ext cx="1500198" cy="2200289"/>
          </a:xfrm>
          <a:prstGeom prst="rect">
            <a:avLst/>
          </a:prstGeom>
          <a:noFill/>
        </p:spPr>
      </p:pic>
      <p:pic>
        <p:nvPicPr>
          <p:cNvPr id="18" name="Picture 4" descr="C:\Users\User\Desktop\IMG_01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1214422"/>
            <a:ext cx="1714512" cy="2286016"/>
          </a:xfrm>
          <a:prstGeom prst="rect">
            <a:avLst/>
          </a:prstGeom>
          <a:noFill/>
        </p:spPr>
      </p:pic>
      <p:pic>
        <p:nvPicPr>
          <p:cNvPr id="3074" name="Picture 2" descr="C:\Users\User\Desktop\Фото\IMG_008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1214422"/>
            <a:ext cx="1589480" cy="23336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92708793"/>
      </p:ext>
    </p:extLst>
  </p:cSld>
  <p:clrMapOvr>
    <a:masterClrMapping/>
  </p:clrMapOvr>
  <p:transition advTm="10655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Ссылка на сайт МДОУ «ДС «Сказка» г.Катав-Ивановска»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https://skazkamdoy10.nubex.ru/13118/</a:t>
            </a:r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6" name="Picture 3" descr="C:\Users\Администратор\Desktop\Coat_of_arms_of_Chelyabinsk_Oblast.svg.png">
            <a:extLst>
              <a:ext uri="{FF2B5EF4-FFF2-40B4-BE49-F238E27FC236}">
                <a16:creationId xmlns=""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98778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Содержимое 9"/>
          <p:cNvPicPr>
            <a:picLocks noGrp="1"/>
          </p:cNvPicPr>
          <p:nvPr>
            <p:ph idx="1"/>
          </p:nvPr>
        </p:nvPicPr>
        <p:blipFill>
          <a:blip r:embed="rId3"/>
          <a:srcRect t="4039" b="9800"/>
          <a:stretch>
            <a:fillRect/>
          </a:stretch>
        </p:blipFill>
        <p:spPr bwMode="auto">
          <a:xfrm>
            <a:off x="500034" y="1428736"/>
            <a:ext cx="818676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2996</TotalTime>
  <Words>1017</Words>
  <Application>Microsoft Office PowerPoint</Application>
  <PresentationFormat>Экран (4:3)</PresentationFormat>
  <Paragraphs>347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Челябинская область</vt:lpstr>
      <vt:lpstr>Слайд 2</vt:lpstr>
      <vt:lpstr>Слайд 3</vt:lpstr>
      <vt:lpstr>Слайд 4</vt:lpstr>
      <vt:lpstr>Слайд 5</vt:lpstr>
      <vt:lpstr>Слайд 6</vt:lpstr>
      <vt:lpstr>Челябинская область</vt:lpstr>
      <vt:lpstr>Слайд 8</vt:lpstr>
      <vt:lpstr>Слайд 9</vt:lpstr>
      <vt:lpstr>Слайд 10</vt:lpstr>
      <vt:lpstr>Показатели процесса</vt:lpstr>
      <vt:lpstr>Слайд 12</vt:lpstr>
      <vt:lpstr>Слайд 13</vt:lpstr>
      <vt:lpstr>Стандарт   процесса смены постельного белья  (прачечная) в   МДОУ «ДС «Сказка» г.Катав-Ивановска» </vt:lpstr>
      <vt:lpstr>Слайд 15</vt:lpstr>
      <vt:lpstr>Слайд 16</vt:lpstr>
      <vt:lpstr>Ссылка на сайт МДОУ «ДС «Сказка» г.Катав-Ивановска» https://skazkamdoy10.nubex.ru/13118/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User</cp:lastModifiedBy>
  <cp:revision>490</cp:revision>
  <cp:lastPrinted>2019-04-25T09:14:46Z</cp:lastPrinted>
  <dcterms:created xsi:type="dcterms:W3CDTF">2018-08-20T14:01:12Z</dcterms:created>
  <dcterms:modified xsi:type="dcterms:W3CDTF">2023-10-20T05:19:29Z</dcterms:modified>
</cp:coreProperties>
</file>