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2"/>
  </p:notesMasterIdLst>
  <p:sldIdLst>
    <p:sldId id="256" r:id="rId2"/>
    <p:sldId id="259" r:id="rId3"/>
    <p:sldId id="263" r:id="rId4"/>
    <p:sldId id="261" r:id="rId5"/>
    <p:sldId id="282" r:id="rId6"/>
    <p:sldId id="283" r:id="rId7"/>
    <p:sldId id="284" r:id="rId8"/>
    <p:sldId id="285" r:id="rId9"/>
    <p:sldId id="27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BE943-DB6C-460B-B8AE-2BDFAB8FE1BC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541FB-089B-4816-9206-3E4F90845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541FB-089B-4816-9206-3E4F908455F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0D162DB-9A95-4BFB-945B-8ACD7795DF82}" type="slidenum">
              <a:rPr lang="zh-CN" altLang="en-US" sz="1200">
                <a:latin typeface="+mn-lt"/>
              </a:rPr>
              <a:pPr algn="r">
                <a:defRPr/>
              </a:pPr>
              <a:t>2</a:t>
            </a:fld>
            <a:endParaRPr lang="zh-CN" altLang="en-US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FB2C2-3A4D-42F2-82B1-8A243F088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ransition spd="slow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vscolu.ru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detsad-kitty.ru/" TargetMode="External"/><Relationship Id="rId4" Type="http://schemas.openxmlformats.org/officeDocument/2006/relationships/hyperlink" Target="http://elenasadigova.ucoz.ru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0992" y="188640"/>
            <a:ext cx="9073008" cy="5112568"/>
          </a:xfrm>
          <a:prstGeom prst="ellipse">
            <a:avLst/>
          </a:prstGeom>
        </p:spPr>
        <p:style>
          <a:lnRef idx="2">
            <a:schemeClr val="accent6"/>
          </a:lnRef>
          <a:fillRef idx="1002">
            <a:schemeClr val="dk2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Родительское собрание </a:t>
            </a:r>
            <a:br>
              <a:rPr lang="ru-RU" b="1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b="1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«Скоро в школу!»</a:t>
            </a:r>
            <a:endParaRPr lang="ru-RU" b="1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084064" y="4005064"/>
            <a:ext cx="4059936" cy="227687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ru-RU" sz="4600" dirty="0" smtClean="0">
                <a:solidFill>
                  <a:srgbClr val="C00000"/>
                </a:solidFill>
              </a:rPr>
              <a:t>Учитель-логопед:</a:t>
            </a:r>
          </a:p>
          <a:p>
            <a:pPr>
              <a:buNone/>
            </a:pPr>
            <a:r>
              <a:rPr lang="ru-RU" sz="4600" dirty="0" err="1" smtClean="0">
                <a:solidFill>
                  <a:srgbClr val="C00000"/>
                </a:solidFill>
              </a:rPr>
              <a:t>Убликанова</a:t>
            </a:r>
            <a:r>
              <a:rPr lang="ru-RU" sz="4600" dirty="0" smtClean="0">
                <a:solidFill>
                  <a:srgbClr val="C00000"/>
                </a:solidFill>
              </a:rPr>
              <a:t> Н.Н.</a:t>
            </a:r>
            <a:endParaRPr lang="ru-RU" sz="4600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risunok8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763688" y="0"/>
            <a:ext cx="5760640" cy="3065529"/>
          </a:xfrm>
          <a:prstGeom prst="flowChartAlternateProcess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-1855788" y="2505075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2000">
              <a:latin typeface="Arial" pitchFamily="34" charset="0"/>
              <a:ea typeface="宋体" charset="-122"/>
            </a:endParaRPr>
          </a:p>
        </p:txBody>
      </p:sp>
      <p:sp>
        <p:nvSpPr>
          <p:cNvPr id="64516" name="Rectangle 8"/>
          <p:cNvSpPr>
            <a:spLocks noChangeArrowheads="1"/>
          </p:cNvSpPr>
          <p:nvPr/>
        </p:nvSpPr>
        <p:spPr bwMode="auto">
          <a:xfrm>
            <a:off x="1043608" y="620688"/>
            <a:ext cx="71294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3366"/>
                </a:solidFill>
                <a:latin typeface="Arial" pitchFamily="34" charset="0"/>
                <a:ea typeface="宋体" charset="-122"/>
              </a:rPr>
              <a:t>  </a:t>
            </a:r>
            <a:endParaRPr lang="ru-RU" sz="4000" dirty="0">
              <a:latin typeface="Arial" pitchFamily="34" charset="0"/>
              <a:ea typeface="宋体" charset="-12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0"/>
            <a:ext cx="83529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3600" dirty="0" smtClean="0">
                <a:solidFill>
                  <a:srgbClr val="002060"/>
                </a:solidFill>
              </a:rPr>
              <a:t>Скоро Ваш ребёнок дошкольник станет школьником. Это новый социальный статус. Переход от игровой деятельности к учебной очень важен для ребёнка. Готовность к школьному обучению  формируется задолго до поступления в школу и включает не только  хорошее физическое развитие, достаточный запас  знаний и представлений об окружающем, но и  определённый уровень развития речи.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609600"/>
            <a:ext cx="7847012" cy="4105284"/>
          </a:xfrm>
        </p:spPr>
        <p:txBody>
          <a:bodyPr/>
          <a:lstStyle/>
          <a:p>
            <a:pPr algn="ctr" eaLnBrk="1" hangingPunct="1"/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</a:rPr>
              <a:t>Быть готовым к школе – не значит уметь читать, писать  и считать.</a:t>
            </a:r>
            <a:b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</a:rPr>
            </a:br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</a:rPr>
              <a:t> Быть готовым к школе – значит быть готовым всему этому научиться.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4643446"/>
            <a:ext cx="2928957" cy="1943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1643050"/>
            <a:ext cx="714380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357694"/>
            <a:ext cx="1221280" cy="2357430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39552" y="404664"/>
            <a:ext cx="7704857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Особые критерии готовности к школьному обучению предъявляются к усвоению ребёнком родного языка как средства общения.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 это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Сформированность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звуковой стороны речи.  У ребёнка должно быть правильное, чёткое произношение звуков всех фонетических групп.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467544" y="3364103"/>
            <a:ext cx="80648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Сформированность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фонематических процессов, умение слышать, различать фонемы родного языка.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67544" y="4221088"/>
            <a:ext cx="8172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  Готовность к звукобуквенному  анализу и синтезу: умение выделять  звуки в слове. Дети должны знать и  правильно употреблять термины  «звук»,  «слог»,  «слово», «предложение», звуки  гласный,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согласный  твёрдый, мягкий, звонкий, глухой.  Уметь  работать со схемой слова и схемой предложения.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797152"/>
            <a:ext cx="1979712" cy="175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79512" y="75982"/>
            <a:ext cx="874846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Умение пользоваться разными способами словообразования, правильно употреблять слова с уменьшительно-ласкательным значением, умение образовывать слова в нужной форме, выделять звуковые и смысловые различия между словами, образовывать прилагательные от существительных.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79512" y="2544286"/>
            <a:ext cx="792088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5.   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Сформированность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грамматического строя речи: умение правильно строить простые предложения, видеть связь слов в предложениях, распространять однородными и второстепенными членами; работать с деформированным предложением; составлять предложения по опорным словам и картинкам. Умение пользоваться развёрнутой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фразовой речью, владеть пересказом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рассказа. Самостоятельно составлять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рассказ-описание.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611560" y="620688"/>
            <a:ext cx="806489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Наличие  даже небольших отклонений  в </a:t>
            </a:r>
            <a:r>
              <a:rPr kumimoji="0" lang="ru-RU" sz="4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фонематическом </a:t>
            </a:r>
            <a:r>
              <a:rPr kumimoji="0" lang="ru-RU" sz="4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</a:t>
            </a:r>
            <a:r>
              <a:rPr kumimoji="0" lang="ru-RU" sz="4000" b="0" i="0" u="none" strike="noStrike" cap="none" normalizeH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4000" b="0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лексико-грамматическом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развитии ведёт к  серьёзным проблемам в усвоении программ общеобразовательной школы.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3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357694"/>
            <a:ext cx="1405960" cy="23574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539552" y="602251"/>
            <a:ext cx="799288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грамматически правильной,  лексически богатой  и фонетически чёткой речи, дающей  возможность речевого общения и подготавливающей к обучению в школе, - одна из важнейших задач по обучению ребёнка в дошкольных учреждениях и семье. Ребёнку с хорошо развитой речью легко общаться с окружающими, он понятно выражает свои мысли, желания. И наоборот, невнятная речь ребёнка затрудняет его взаимоотношения с людьми, и может наложить отпечаток на его характер.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23528" y="260648"/>
            <a:ext cx="835292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Правильная речь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— это заслуга не только воспитателя и учителя-логопеда, а, прежде всего, Вас — </a:t>
            </a:r>
            <a:r>
              <a:rPr kumimoji="0" lang="ru-RU" sz="36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родителей,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тех, кому подражают Ваши крохи, для кого Вы — пример, пример не только в данный момент, а на всю жизнь.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7857371-woman-and-little-girl-having-fun-playing-with-alphabet-puzzle-on-the-flo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4149985"/>
            <a:ext cx="3888432" cy="2708015"/>
          </a:xfrm>
          <a:prstGeom prst="ellipse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34956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Сайты с полезной информацией: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Сайт «Подготовка детей к школе» 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hlinkClick r:id="rId3"/>
              </a:rPr>
              <a:t>http://vscolu.ru/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Сайт для учителей и родителей 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hlinkClick r:id="rId4"/>
              </a:rPr>
              <a:t>http://elenasadigova.ucoz.ru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Сайт ДЕТ сад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/ сайт для детей и взрослых/  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hlinkClick r:id="rId5"/>
              </a:rPr>
              <a:t>http://detsad-kitty.ru</a:t>
            </a: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endParaRPr lang="ru-RU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-171400"/>
            <a:ext cx="7772400" cy="13716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C00000"/>
                </a:solidFill>
                <a:latin typeface="Arial" pitchFamily="34" charset="0"/>
              </a:rPr>
              <a:t>Уважаемые родители!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1268760"/>
            <a:ext cx="6400800" cy="3938587"/>
          </a:xfrm>
        </p:spPr>
        <p:txBody>
          <a:bodyPr/>
          <a:lstStyle/>
          <a:p>
            <a:pPr eaLnBrk="1" hangingPunct="1"/>
            <a:r>
              <a:rPr lang="ru-RU" i="1" dirty="0" smtClean="0">
                <a:latin typeface="Arial" pitchFamily="34" charset="0"/>
              </a:rPr>
              <a:t>    </a:t>
            </a:r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</a:rPr>
              <a:t>Любите своего ребёнка, ведь любимый ребёнок быстрее приспосабливается к новым условиям, помогайте ему и помните, что от вас зависит многое в его дальнейшей судьбе, а первой ступенькой к достижению жизненного успеха является школа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</a:rPr>
              <a:t>.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8">
      <a:dk1>
        <a:sysClr val="windowText" lastClr="000000"/>
      </a:dk1>
      <a:lt1>
        <a:sysClr val="window" lastClr="FFFFFF"/>
      </a:lt1>
      <a:dk2>
        <a:srgbClr val="FFFF00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955</TotalTime>
  <Words>394</Words>
  <Application>Microsoft Office PowerPoint</Application>
  <PresentationFormat>Экран (4:3)</PresentationFormat>
  <Paragraphs>34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Родительское собрание  «Скоро в школу!»</vt:lpstr>
      <vt:lpstr>Слайд 2</vt:lpstr>
      <vt:lpstr>Быть готовым к школе – не значит уметь читать, писать  и считать.  Быть готовым к школе – значит быть готовым всему этому научиться.</vt:lpstr>
      <vt:lpstr>Слайд 4</vt:lpstr>
      <vt:lpstr>Слайд 5</vt:lpstr>
      <vt:lpstr>Слайд 6</vt:lpstr>
      <vt:lpstr>Слайд 7</vt:lpstr>
      <vt:lpstr>Слайд 8</vt:lpstr>
      <vt:lpstr>Сайты с полезной информацией:</vt:lpstr>
      <vt:lpstr>Уважаемые родители!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 «Скоро в школу!»</dc:title>
  <cp:lastModifiedBy>User</cp:lastModifiedBy>
  <cp:revision>78</cp:revision>
  <dcterms:modified xsi:type="dcterms:W3CDTF">2013-09-17T05:39:48Z</dcterms:modified>
</cp:coreProperties>
</file>